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20247" y="3119470"/>
            <a:ext cx="11047505" cy="1764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4"/>
            <a:ext cx="952499" cy="9524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0308" y="3201828"/>
            <a:ext cx="12601531" cy="3886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8050" y="1392906"/>
            <a:ext cx="7571898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50294" y="2002060"/>
            <a:ext cx="13587410" cy="4787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527" y="0"/>
              <a:ext cx="5669471" cy="45597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5272" y="5804956"/>
              <a:ext cx="2285999" cy="22859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30376" y="2036677"/>
            <a:ext cx="7702550" cy="1360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750" spc="165">
                <a:solidFill>
                  <a:srgbClr val="FFFFFF"/>
                </a:solidFill>
                <a:latin typeface="Lucida Sans Unicode"/>
                <a:cs typeface="Lucida Sans Unicode"/>
              </a:rPr>
              <a:t>Heart</a:t>
            </a:r>
            <a:r>
              <a:rPr dirty="0" sz="8750" spc="-4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750" spc="229">
                <a:solidFill>
                  <a:srgbClr val="FFFFFF"/>
                </a:solidFill>
                <a:latin typeface="Lucida Sans Unicode"/>
                <a:cs typeface="Lucida Sans Unicode"/>
              </a:rPr>
              <a:t>Disease</a:t>
            </a:r>
            <a:endParaRPr sz="87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9359" y="3993117"/>
            <a:ext cx="7432040" cy="168846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900" spc="560" b="1">
                <a:solidFill>
                  <a:srgbClr val="FFFFFF"/>
                </a:solidFill>
                <a:latin typeface="Trebuchet MS"/>
                <a:cs typeface="Trebuchet MS"/>
              </a:rPr>
              <a:t>Prediction</a:t>
            </a:r>
            <a:endParaRPr sz="109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8700" y="1028700"/>
            <a:ext cx="11117580" cy="4006215"/>
            <a:chOff x="1028700" y="1028700"/>
            <a:chExt cx="11117580" cy="40062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3409" y="4082284"/>
              <a:ext cx="952499" cy="952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8"/>
            <a:ext cx="952499" cy="952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4922" y="2531792"/>
            <a:ext cx="12458699" cy="51697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96451" y="6822353"/>
            <a:ext cx="598805" cy="85407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355"/>
              </a:spcBef>
            </a:pP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600">
              <a:latin typeface="Trebuchet MS"/>
              <a:cs typeface="Trebuchet MS"/>
            </a:endParaRPr>
          </a:p>
          <a:p>
            <a:pPr marL="73660">
              <a:lnSpc>
                <a:spcPct val="100000"/>
              </a:lnSpc>
              <a:spcBef>
                <a:spcPts val="254"/>
              </a:spcBef>
              <a:tabLst>
                <a:tab pos="398145" algn="l"/>
              </a:tabLst>
            </a:pP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ip	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ci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336550" algn="l"/>
              </a:tabLst>
            </a:pP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0381" y="6191069"/>
            <a:ext cx="8356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000" spc="-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000" spc="8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000" spc="-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000" spc="3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000" spc="6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53392" y="6191069"/>
            <a:ext cx="10248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5" b="1">
                <a:solidFill>
                  <a:srgbClr val="FFFFFF"/>
                </a:solidFill>
                <a:latin typeface="Tahoma"/>
                <a:cs typeface="Tahoma"/>
              </a:rPr>
              <a:t>Mission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0858" y="996953"/>
            <a:ext cx="971677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>
                <a:latin typeface="Verdana"/>
                <a:cs typeface="Verdana"/>
              </a:rPr>
              <a:t>Feature</a:t>
            </a:r>
            <a:r>
              <a:rPr dirty="0" spc="-960">
                <a:latin typeface="Verdana"/>
                <a:cs typeface="Verdana"/>
              </a:rPr>
              <a:t> </a:t>
            </a:r>
            <a:r>
              <a:rPr dirty="0" spc="-55">
                <a:latin typeface="Verdana"/>
                <a:cs typeface="Verdana"/>
              </a:rPr>
              <a:t>Selection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4"/>
            <a:ext cx="952499" cy="952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02674" y="2166613"/>
            <a:ext cx="9295864" cy="5953124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01331" y="6191068"/>
          <a:ext cx="3906520" cy="17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130"/>
                <a:gridCol w="1550670"/>
                <a:gridCol w="1315085"/>
              </a:tblGrid>
              <a:tr h="50896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000" spc="4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Vision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270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2990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Lorem</a:t>
                      </a:r>
                      <a:r>
                        <a:rPr dirty="0" sz="16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67005"/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dolor</a:t>
                      </a:r>
                      <a:r>
                        <a:rPr dirty="0" sz="16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sit</a:t>
                      </a:r>
                      <a:r>
                        <a:rPr dirty="0" sz="16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67005"/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114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600" spc="3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ctetur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67005"/>
                </a:tc>
              </a:tr>
              <a:tr h="82890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600" spc="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adipiscin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1750" marR="54610" indent="873760">
                        <a:lnSpc>
                          <a:spcPct val="113300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  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6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dirty="0" sz="1600" spc="-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,</a:t>
                      </a:r>
                      <a:r>
                        <a:rPr dirty="0" sz="1600" spc="-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1600" spc="-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1600" spc="-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16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05"/>
                        </a:spcBef>
                        <a:tabLst>
                          <a:tab pos="466090" algn="l"/>
                        </a:tabLst>
                      </a:pPr>
                      <a:r>
                        <a:rPr dirty="0" sz="1600" spc="10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	</a:t>
                      </a:r>
                      <a:r>
                        <a:rPr dirty="0" sz="1600" spc="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em</a:t>
                      </a:r>
                      <a:r>
                        <a:rPr dirty="0" sz="1600" spc="434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335"/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0189" y="542038"/>
            <a:ext cx="504253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375"/>
              <a:t>S</a:t>
            </a:r>
            <a:r>
              <a:rPr dirty="0" sz="5200" spc="180"/>
              <a:t>t</a:t>
            </a:r>
            <a:r>
              <a:rPr dirty="0" sz="5200" spc="20"/>
              <a:t>a</a:t>
            </a:r>
            <a:r>
              <a:rPr dirty="0" sz="5200" spc="-10"/>
              <a:t>n</a:t>
            </a:r>
            <a:r>
              <a:rPr dirty="0" sz="5200" spc="65"/>
              <a:t>d</a:t>
            </a:r>
            <a:r>
              <a:rPr dirty="0" sz="5200" spc="20"/>
              <a:t>a</a:t>
            </a:r>
            <a:r>
              <a:rPr dirty="0" sz="5200" spc="30"/>
              <a:t>r</a:t>
            </a:r>
            <a:r>
              <a:rPr dirty="0" sz="5200" spc="70"/>
              <a:t>d</a:t>
            </a:r>
            <a:r>
              <a:rPr dirty="0" sz="5200" spc="-375"/>
              <a:t> </a:t>
            </a:r>
            <a:r>
              <a:rPr dirty="0" sz="5200" spc="-70"/>
              <a:t>s</a:t>
            </a:r>
            <a:r>
              <a:rPr dirty="0" sz="5200" spc="215"/>
              <a:t>c</a:t>
            </a:r>
            <a:r>
              <a:rPr dirty="0" sz="5200" spc="20"/>
              <a:t>a</a:t>
            </a:r>
            <a:r>
              <a:rPr dirty="0" sz="5200" spc="20"/>
              <a:t>l</a:t>
            </a:r>
            <a:r>
              <a:rPr dirty="0" sz="5200" spc="80"/>
              <a:t>e</a:t>
            </a:r>
            <a:r>
              <a:rPr dirty="0" sz="5200" spc="35"/>
              <a:t>r</a:t>
            </a:r>
            <a:endParaRPr sz="5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5"/>
              <a:t>Data</a:t>
            </a:r>
            <a:r>
              <a:rPr dirty="0" spc="-645"/>
              <a:t> </a:t>
            </a:r>
            <a:r>
              <a:rPr dirty="0" spc="45"/>
              <a:t>Splitting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7"/>
            <a:ext cx="952499" cy="952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5844" y="2468341"/>
            <a:ext cx="247650" cy="247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18273" y="2002060"/>
            <a:ext cx="7675245" cy="4787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48105" marR="1172845" indent="1824989">
              <a:lnSpc>
                <a:spcPct val="115700"/>
              </a:lnSpc>
              <a:spcBef>
                <a:spcPts val="105"/>
              </a:spcBef>
            </a:pPr>
            <a:r>
              <a:rPr dirty="0" sz="5400" spc="220">
                <a:latin typeface="Lucida Sans Unicode"/>
                <a:cs typeface="Lucida Sans Unicode"/>
              </a:rPr>
              <a:t>SVM </a:t>
            </a:r>
            <a:r>
              <a:rPr dirty="0" sz="5400" spc="225">
                <a:latin typeface="Lucida Sans Unicode"/>
                <a:cs typeface="Lucida Sans Unicode"/>
              </a:rPr>
              <a:t> </a:t>
            </a:r>
            <a:r>
              <a:rPr dirty="0" sz="5400" spc="40">
                <a:latin typeface="Lucida Sans Unicode"/>
                <a:cs typeface="Lucida Sans Unicode"/>
              </a:rPr>
              <a:t>D</a:t>
            </a:r>
            <a:r>
              <a:rPr dirty="0" sz="5400" spc="320">
                <a:latin typeface="Lucida Sans Unicode"/>
                <a:cs typeface="Lucida Sans Unicode"/>
              </a:rPr>
              <a:t>E</a:t>
            </a:r>
            <a:r>
              <a:rPr dirty="0" sz="5400" spc="30">
                <a:latin typeface="Lucida Sans Unicode"/>
                <a:cs typeface="Lucida Sans Unicode"/>
              </a:rPr>
              <a:t>C</a:t>
            </a:r>
            <a:r>
              <a:rPr dirty="0" sz="5400" spc="55">
                <a:latin typeface="Lucida Sans Unicode"/>
                <a:cs typeface="Lucida Sans Unicode"/>
              </a:rPr>
              <a:t>I</a:t>
            </a:r>
            <a:r>
              <a:rPr dirty="0" sz="5400" spc="385">
                <a:latin typeface="Lucida Sans Unicode"/>
                <a:cs typeface="Lucida Sans Unicode"/>
              </a:rPr>
              <a:t>S</a:t>
            </a:r>
            <a:r>
              <a:rPr dirty="0" sz="5400" spc="55">
                <a:latin typeface="Lucida Sans Unicode"/>
                <a:cs typeface="Lucida Sans Unicode"/>
              </a:rPr>
              <a:t>I</a:t>
            </a:r>
            <a:r>
              <a:rPr dirty="0" sz="5400" spc="20">
                <a:latin typeface="Lucida Sans Unicode"/>
                <a:cs typeface="Lucida Sans Unicode"/>
              </a:rPr>
              <a:t>O</a:t>
            </a:r>
            <a:r>
              <a:rPr dirty="0" sz="5400" spc="114">
                <a:latin typeface="Lucida Sans Unicode"/>
                <a:cs typeface="Lucida Sans Unicode"/>
              </a:rPr>
              <a:t>N</a:t>
            </a:r>
            <a:r>
              <a:rPr dirty="0" sz="5400" spc="-390">
                <a:latin typeface="Lucida Sans Unicode"/>
                <a:cs typeface="Lucida Sans Unicode"/>
              </a:rPr>
              <a:t> </a:t>
            </a:r>
            <a:r>
              <a:rPr dirty="0" sz="5400" spc="-280">
                <a:latin typeface="Lucida Sans Unicode"/>
                <a:cs typeface="Lucida Sans Unicode"/>
              </a:rPr>
              <a:t>T</a:t>
            </a:r>
            <a:r>
              <a:rPr dirty="0" sz="5400" spc="145">
                <a:latin typeface="Lucida Sans Unicode"/>
                <a:cs typeface="Lucida Sans Unicode"/>
              </a:rPr>
              <a:t>R</a:t>
            </a:r>
            <a:r>
              <a:rPr dirty="0" sz="5400" spc="320">
                <a:latin typeface="Lucida Sans Unicode"/>
                <a:cs typeface="Lucida Sans Unicode"/>
              </a:rPr>
              <a:t>E</a:t>
            </a:r>
            <a:r>
              <a:rPr dirty="0" sz="5400" spc="325">
                <a:latin typeface="Lucida Sans Unicode"/>
                <a:cs typeface="Lucida Sans Unicode"/>
              </a:rPr>
              <a:t>E</a:t>
            </a:r>
            <a:endParaRPr sz="5400">
              <a:latin typeface="Lucida Sans Unicode"/>
              <a:cs typeface="Lucida Sans Unicode"/>
            </a:endParaRPr>
          </a:p>
          <a:p>
            <a:pPr algn="ctr" marL="12700" marR="5080">
              <a:lnSpc>
                <a:spcPct val="115700"/>
              </a:lnSpc>
            </a:pPr>
            <a:r>
              <a:rPr dirty="0" sz="5400" spc="65">
                <a:latin typeface="Lucida Sans Unicode"/>
                <a:cs typeface="Lucida Sans Unicode"/>
              </a:rPr>
              <a:t>LOGISTIC</a:t>
            </a:r>
            <a:r>
              <a:rPr dirty="0" sz="5400" spc="-409">
                <a:latin typeface="Lucida Sans Unicode"/>
                <a:cs typeface="Lucida Sans Unicode"/>
              </a:rPr>
              <a:t> </a:t>
            </a:r>
            <a:r>
              <a:rPr dirty="0" sz="5400" spc="195">
                <a:latin typeface="Lucida Sans Unicode"/>
                <a:cs typeface="Lucida Sans Unicode"/>
              </a:rPr>
              <a:t>REGRESSION </a:t>
            </a:r>
            <a:r>
              <a:rPr dirty="0" sz="5400" spc="-1695">
                <a:latin typeface="Lucida Sans Unicode"/>
                <a:cs typeface="Lucida Sans Unicode"/>
              </a:rPr>
              <a:t> </a:t>
            </a:r>
            <a:r>
              <a:rPr dirty="0" sz="5400" spc="70">
                <a:latin typeface="Lucida Sans Unicode"/>
                <a:cs typeface="Lucida Sans Unicode"/>
              </a:rPr>
              <a:t>RANDOM</a:t>
            </a:r>
            <a:r>
              <a:rPr dirty="0" sz="5400" spc="-400">
                <a:latin typeface="Lucida Sans Unicode"/>
                <a:cs typeface="Lucida Sans Unicode"/>
              </a:rPr>
              <a:t> </a:t>
            </a:r>
            <a:r>
              <a:rPr dirty="0" sz="5400" spc="125">
                <a:latin typeface="Lucida Sans Unicode"/>
                <a:cs typeface="Lucida Sans Unicode"/>
              </a:rPr>
              <a:t>FOREST</a:t>
            </a:r>
            <a:endParaRPr sz="5400">
              <a:latin typeface="Lucida Sans Unicode"/>
              <a:cs typeface="Lucida Sans Unicode"/>
            </a:endParaRPr>
          </a:p>
          <a:p>
            <a:pPr algn="ctr" marL="167005">
              <a:lnSpc>
                <a:spcPct val="100000"/>
              </a:lnSpc>
              <a:spcBef>
                <a:spcPts val="1019"/>
              </a:spcBef>
            </a:pPr>
            <a:r>
              <a:rPr dirty="0" sz="5400" spc="35">
                <a:latin typeface="Lucida Sans Unicode"/>
                <a:cs typeface="Lucida Sans Unicode"/>
              </a:rPr>
              <a:t>ANN</a:t>
            </a:r>
            <a:endParaRPr sz="5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5844" y="3420841"/>
            <a:ext cx="247650" cy="2476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5844" y="4373340"/>
            <a:ext cx="247650" cy="2476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5844" y="5325840"/>
            <a:ext cx="247650" cy="2476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5844" y="6278340"/>
            <a:ext cx="247650" cy="2476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92303" y="1002507"/>
            <a:ext cx="5354320" cy="9239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900" spc="210" b="1" i="1">
                <a:latin typeface="Arial"/>
                <a:cs typeface="Arial"/>
              </a:rPr>
              <a:t>Data</a:t>
            </a:r>
            <a:r>
              <a:rPr dirty="0" sz="5900" spc="-305" b="1" i="1">
                <a:latin typeface="Arial"/>
                <a:cs typeface="Arial"/>
              </a:rPr>
              <a:t> </a:t>
            </a:r>
            <a:r>
              <a:rPr dirty="0" sz="5900" spc="120" b="1" i="1">
                <a:latin typeface="Arial"/>
                <a:cs typeface="Arial"/>
              </a:rPr>
              <a:t>Modeling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5"/>
            <a:ext cx="952499" cy="952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8460" y="2468341"/>
            <a:ext cx="247650" cy="247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50294" y="2002060"/>
            <a:ext cx="12976860" cy="4787900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120"/>
              </a:spcBef>
            </a:pPr>
            <a:r>
              <a:rPr dirty="0" sz="5400" spc="385">
                <a:latin typeface="Lucida Sans Unicode"/>
                <a:cs typeface="Lucida Sans Unicode"/>
              </a:rPr>
              <a:t>S</a:t>
            </a:r>
            <a:r>
              <a:rPr dirty="0" sz="5400" spc="60">
                <a:latin typeface="Lucida Sans Unicode"/>
                <a:cs typeface="Lucida Sans Unicode"/>
              </a:rPr>
              <a:t>V</a:t>
            </a:r>
            <a:r>
              <a:rPr dirty="0" sz="5400" spc="215">
                <a:latin typeface="Lucida Sans Unicode"/>
                <a:cs typeface="Lucida Sans Unicode"/>
              </a:rPr>
              <a:t>M</a:t>
            </a:r>
            <a:r>
              <a:rPr dirty="0" sz="5400" spc="-1085">
                <a:latin typeface="Lucida Sans Unicode"/>
                <a:cs typeface="Lucida Sans Unicode"/>
              </a:rPr>
              <a:t>-</a:t>
            </a:r>
            <a:r>
              <a:rPr dirty="0" sz="5400" spc="-390">
                <a:latin typeface="Lucida Sans Unicode"/>
                <a:cs typeface="Lucida Sans Unicode"/>
              </a:rPr>
              <a:t> </a:t>
            </a:r>
            <a:r>
              <a:rPr dirty="0" sz="5400" spc="50" b="1">
                <a:latin typeface="Tahoma"/>
                <a:cs typeface="Tahoma"/>
              </a:rPr>
              <a:t>A</a:t>
            </a:r>
            <a:r>
              <a:rPr dirty="0" sz="5400" spc="140" b="1">
                <a:latin typeface="Tahoma"/>
                <a:cs typeface="Tahoma"/>
              </a:rPr>
              <a:t>cc</a:t>
            </a:r>
            <a:r>
              <a:rPr dirty="0" sz="5400" spc="-105" b="1">
                <a:latin typeface="Tahoma"/>
                <a:cs typeface="Tahoma"/>
              </a:rPr>
              <a:t>u</a:t>
            </a:r>
            <a:r>
              <a:rPr dirty="0" sz="5400" spc="-70" b="1">
                <a:latin typeface="Tahoma"/>
                <a:cs typeface="Tahoma"/>
              </a:rPr>
              <a:t>r</a:t>
            </a:r>
            <a:r>
              <a:rPr dirty="0" sz="5400" spc="-180" b="1">
                <a:latin typeface="Tahoma"/>
                <a:cs typeface="Tahoma"/>
              </a:rPr>
              <a:t>a</a:t>
            </a:r>
            <a:r>
              <a:rPr dirty="0" sz="5400" spc="140" b="1">
                <a:latin typeface="Tahoma"/>
                <a:cs typeface="Tahoma"/>
              </a:rPr>
              <a:t>c</a:t>
            </a:r>
            <a:r>
              <a:rPr dirty="0" sz="5400" b="1">
                <a:latin typeface="Tahoma"/>
                <a:cs typeface="Tahoma"/>
              </a:rPr>
              <a:t>y</a:t>
            </a:r>
            <a:r>
              <a:rPr dirty="0" sz="5400" spc="-545" b="1">
                <a:latin typeface="Tahoma"/>
                <a:cs typeface="Tahoma"/>
              </a:rPr>
              <a:t>(</a:t>
            </a:r>
            <a:r>
              <a:rPr dirty="0" sz="5400" spc="315" b="1">
                <a:latin typeface="Tahoma"/>
                <a:cs typeface="Tahoma"/>
              </a:rPr>
              <a:t>0</a:t>
            </a:r>
            <a:r>
              <a:rPr dirty="0" sz="5400" spc="-204" b="1">
                <a:latin typeface="Tahoma"/>
                <a:cs typeface="Tahoma"/>
              </a:rPr>
              <a:t>.</a:t>
            </a:r>
            <a:r>
              <a:rPr dirty="0" sz="5400" spc="-145" b="1">
                <a:latin typeface="Tahoma"/>
                <a:cs typeface="Tahoma"/>
              </a:rPr>
              <a:t>8</a:t>
            </a:r>
            <a:r>
              <a:rPr dirty="0" sz="5400" spc="-200" b="1">
                <a:latin typeface="Tahoma"/>
                <a:cs typeface="Tahoma"/>
              </a:rPr>
              <a:t>5</a:t>
            </a:r>
            <a:r>
              <a:rPr dirty="0" sz="5400" spc="-540" b="1">
                <a:latin typeface="Tahoma"/>
                <a:cs typeface="Tahoma"/>
              </a:rPr>
              <a:t>)</a:t>
            </a:r>
            <a:endParaRPr sz="5400">
              <a:latin typeface="Tahoma"/>
              <a:cs typeface="Tahoma"/>
            </a:endParaRPr>
          </a:p>
          <a:p>
            <a:pPr algn="ctr" marL="12065" marR="5080" indent="1905">
              <a:lnSpc>
                <a:spcPct val="115700"/>
              </a:lnSpc>
              <a:spcBef>
                <a:spcPts val="5"/>
              </a:spcBef>
            </a:pPr>
            <a:r>
              <a:rPr dirty="0" sz="5400" spc="125">
                <a:latin typeface="Lucida Sans Unicode"/>
                <a:cs typeface="Lucida Sans Unicode"/>
              </a:rPr>
              <a:t>DECISION TREE </a:t>
            </a:r>
            <a:r>
              <a:rPr dirty="0" sz="5400" spc="-105" b="1">
                <a:latin typeface="Tahoma"/>
                <a:cs typeface="Tahoma"/>
              </a:rPr>
              <a:t>Accuracy(0.82) </a:t>
            </a:r>
            <a:r>
              <a:rPr dirty="0" sz="5400" spc="-100" b="1">
                <a:latin typeface="Tahoma"/>
                <a:cs typeface="Tahoma"/>
              </a:rPr>
              <a:t> </a:t>
            </a:r>
            <a:r>
              <a:rPr dirty="0" sz="5400" spc="65">
                <a:latin typeface="Lucida Sans Unicode"/>
                <a:cs typeface="Lucida Sans Unicode"/>
              </a:rPr>
              <a:t>LOGISTIC</a:t>
            </a:r>
            <a:r>
              <a:rPr dirty="0" sz="5400" spc="-375">
                <a:latin typeface="Lucida Sans Unicode"/>
                <a:cs typeface="Lucida Sans Unicode"/>
              </a:rPr>
              <a:t> </a:t>
            </a:r>
            <a:r>
              <a:rPr dirty="0" sz="5400" spc="195">
                <a:latin typeface="Lucida Sans Unicode"/>
                <a:cs typeface="Lucida Sans Unicode"/>
              </a:rPr>
              <a:t>REGRESSION</a:t>
            </a:r>
            <a:r>
              <a:rPr dirty="0" sz="5400" spc="-370">
                <a:latin typeface="Lucida Sans Unicode"/>
                <a:cs typeface="Lucida Sans Unicode"/>
              </a:rPr>
              <a:t> </a:t>
            </a:r>
            <a:r>
              <a:rPr dirty="0" sz="5400" spc="-70" b="1">
                <a:latin typeface="Tahoma"/>
                <a:cs typeface="Tahoma"/>
              </a:rPr>
              <a:t>Accuracy(0.86) </a:t>
            </a:r>
            <a:r>
              <a:rPr dirty="0" sz="5400" spc="-1570" b="1">
                <a:latin typeface="Tahoma"/>
                <a:cs typeface="Tahoma"/>
              </a:rPr>
              <a:t> </a:t>
            </a:r>
            <a:r>
              <a:rPr dirty="0" sz="5400" spc="70">
                <a:latin typeface="Lucida Sans Unicode"/>
                <a:cs typeface="Lucida Sans Unicode"/>
              </a:rPr>
              <a:t>RANDOM</a:t>
            </a:r>
            <a:r>
              <a:rPr dirty="0" sz="5400" spc="-395">
                <a:latin typeface="Lucida Sans Unicode"/>
                <a:cs typeface="Lucida Sans Unicode"/>
              </a:rPr>
              <a:t> </a:t>
            </a:r>
            <a:r>
              <a:rPr dirty="0" sz="5400" spc="125">
                <a:latin typeface="Lucida Sans Unicode"/>
                <a:cs typeface="Lucida Sans Unicode"/>
              </a:rPr>
              <a:t>FOREST</a:t>
            </a:r>
            <a:r>
              <a:rPr dirty="0" sz="5400" spc="-395">
                <a:latin typeface="Lucida Sans Unicode"/>
                <a:cs typeface="Lucida Sans Unicode"/>
              </a:rPr>
              <a:t> </a:t>
            </a:r>
            <a:r>
              <a:rPr dirty="0" sz="5400" spc="-70" b="1">
                <a:latin typeface="Tahoma"/>
                <a:cs typeface="Tahoma"/>
              </a:rPr>
              <a:t>Accuracy(0.89)</a:t>
            </a:r>
            <a:endParaRPr sz="5400">
              <a:latin typeface="Tahoma"/>
              <a:cs typeface="Tahoma"/>
            </a:endParaRPr>
          </a:p>
          <a:p>
            <a:pPr algn="ctr" marL="1905">
              <a:lnSpc>
                <a:spcPct val="100000"/>
              </a:lnSpc>
              <a:spcBef>
                <a:spcPts val="1020"/>
              </a:spcBef>
              <a:tabLst>
                <a:tab pos="1838960" algn="l"/>
              </a:tabLst>
            </a:pPr>
            <a:r>
              <a:rPr dirty="0" sz="5400" spc="35">
                <a:latin typeface="Lucida Sans Unicode"/>
                <a:cs typeface="Lucida Sans Unicode"/>
              </a:rPr>
              <a:t>ANN	</a:t>
            </a:r>
            <a:r>
              <a:rPr dirty="0" sz="5400" spc="-70" b="1">
                <a:latin typeface="Tahoma"/>
                <a:cs typeface="Tahoma"/>
              </a:rPr>
              <a:t>Accuracy(0.86)</a:t>
            </a:r>
            <a:endParaRPr sz="5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8460" y="3420841"/>
            <a:ext cx="247650" cy="2476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8460" y="4373340"/>
            <a:ext cx="247650" cy="2476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8460" y="5325840"/>
            <a:ext cx="247650" cy="2476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8460" y="6278340"/>
            <a:ext cx="247650" cy="2476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92353" y="1002507"/>
            <a:ext cx="5354320" cy="9239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900" spc="210" b="1" i="1">
                <a:latin typeface="Arial"/>
                <a:cs typeface="Arial"/>
              </a:rPr>
              <a:t>Data</a:t>
            </a:r>
            <a:r>
              <a:rPr dirty="0" sz="5900" spc="-305" b="1" i="1">
                <a:latin typeface="Arial"/>
                <a:cs typeface="Arial"/>
              </a:rPr>
              <a:t> </a:t>
            </a:r>
            <a:r>
              <a:rPr dirty="0" sz="5900" spc="120" b="1" i="1">
                <a:latin typeface="Arial"/>
                <a:cs typeface="Arial"/>
              </a:rPr>
              <a:t>Modeling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028702"/>
              <a:ext cx="542924" cy="542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286" y="1181326"/>
              <a:ext cx="180677" cy="2452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3306" y="2"/>
              <a:ext cx="3364692" cy="33599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620247" y="3119470"/>
            <a:ext cx="8020684" cy="176466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400" spc="-9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1400" spc="52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1400" spc="93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1400" spc="52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1400" spc="509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1400" spc="-1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1400" spc="3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1400" spc="21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1400" spc="53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endParaRPr sz="11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028703"/>
            <a:ext cx="16381730" cy="9258300"/>
            <a:chOff x="0" y="1028703"/>
            <a:chExt cx="16381730" cy="92583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922311"/>
              <a:ext cx="3359957" cy="33646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6594" y="1028703"/>
              <a:ext cx="1390649" cy="13906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5163" y="3776302"/>
              <a:ext cx="590549" cy="5905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9568" y="7866467"/>
              <a:ext cx="1390649" cy="13906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9345" y="5917212"/>
              <a:ext cx="590549" cy="5905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552512" y="6922311"/>
              <a:ext cx="2828925" cy="2828925"/>
            </a:xfrm>
            <a:custGeom>
              <a:avLst/>
              <a:gdLst/>
              <a:ahLst/>
              <a:cxnLst/>
              <a:rect l="l" t="t" r="r" b="b"/>
              <a:pathLst>
                <a:path w="2828925" h="2828925">
                  <a:moveTo>
                    <a:pt x="2828924" y="2828924"/>
                  </a:moveTo>
                  <a:lnTo>
                    <a:pt x="0" y="2828924"/>
                  </a:lnTo>
                  <a:lnTo>
                    <a:pt x="0" y="0"/>
                  </a:lnTo>
                  <a:lnTo>
                    <a:pt x="2828924" y="0"/>
                  </a:lnTo>
                  <a:lnTo>
                    <a:pt x="2828924" y="2828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705427" y="7113454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 h="0">
                  <a:moveTo>
                    <a:pt x="0" y="0"/>
                  </a:moveTo>
                  <a:lnTo>
                    <a:pt x="535201" y="0"/>
                  </a:lnTo>
                </a:path>
                <a:path w="994409" h="0">
                  <a:moveTo>
                    <a:pt x="841031" y="0"/>
                  </a:moveTo>
                  <a:lnTo>
                    <a:pt x="993946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775829" y="7113454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158118" y="7113454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 h="0">
                  <a:moveTo>
                    <a:pt x="0" y="0"/>
                  </a:moveTo>
                  <a:lnTo>
                    <a:pt x="229372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463947" y="7113454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693319" y="7113454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53520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743655" y="7151683"/>
              <a:ext cx="459105" cy="76835"/>
            </a:xfrm>
            <a:custGeom>
              <a:avLst/>
              <a:gdLst/>
              <a:ahLst/>
              <a:cxnLst/>
              <a:rect l="l" t="t" r="r" b="b"/>
              <a:pathLst>
                <a:path w="459105" h="76834">
                  <a:moveTo>
                    <a:pt x="0" y="0"/>
                  </a:moveTo>
                  <a:lnTo>
                    <a:pt x="0" y="76457"/>
                  </a:lnTo>
                </a:path>
                <a:path w="459105" h="76834">
                  <a:moveTo>
                    <a:pt x="458744" y="0"/>
                  </a:moveTo>
                  <a:lnTo>
                    <a:pt x="45874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470000" y="7151683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852287" y="7189912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234575" y="7189912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 h="0">
                  <a:moveTo>
                    <a:pt x="0" y="0"/>
                  </a:moveTo>
                  <a:lnTo>
                    <a:pt x="229372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743655" y="7151683"/>
              <a:ext cx="2446655" cy="153035"/>
            </a:xfrm>
            <a:custGeom>
              <a:avLst/>
              <a:gdLst/>
              <a:ahLst/>
              <a:cxnLst/>
              <a:rect l="l" t="t" r="r" b="b"/>
              <a:pathLst>
                <a:path w="2446655" h="153034">
                  <a:moveTo>
                    <a:pt x="1987893" y="0"/>
                  </a:moveTo>
                  <a:lnTo>
                    <a:pt x="1987893" y="76457"/>
                  </a:lnTo>
                </a:path>
                <a:path w="2446655" h="153034">
                  <a:moveTo>
                    <a:pt x="2446637" y="0"/>
                  </a:moveTo>
                  <a:lnTo>
                    <a:pt x="2446637" y="76457"/>
                  </a:lnTo>
                </a:path>
                <a:path w="2446655" h="153034">
                  <a:moveTo>
                    <a:pt x="0" y="76457"/>
                  </a:moveTo>
                  <a:lnTo>
                    <a:pt x="0" y="152914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858341" y="7228140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202399" y="7228140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470000" y="7228140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775829" y="7266369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081660" y="7266369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311032" y="7266369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693319" y="7266369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846234" y="7228140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743655" y="7228140"/>
              <a:ext cx="2446655" cy="153035"/>
            </a:xfrm>
            <a:custGeom>
              <a:avLst/>
              <a:gdLst/>
              <a:ahLst/>
              <a:cxnLst/>
              <a:rect l="l" t="t" r="r" b="b"/>
              <a:pathLst>
                <a:path w="2446655" h="153034">
                  <a:moveTo>
                    <a:pt x="2446637" y="0"/>
                  </a:moveTo>
                  <a:lnTo>
                    <a:pt x="2446637" y="76457"/>
                  </a:lnTo>
                </a:path>
                <a:path w="2446655" h="153034">
                  <a:moveTo>
                    <a:pt x="0" y="76457"/>
                  </a:moveTo>
                  <a:lnTo>
                    <a:pt x="0" y="152914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858341" y="7304598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164171" y="7342827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317085" y="7342827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890517" y="7304598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158118" y="734282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578633" y="7304598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846234" y="7304598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743655" y="7304598"/>
              <a:ext cx="2446655" cy="153035"/>
            </a:xfrm>
            <a:custGeom>
              <a:avLst/>
              <a:gdLst/>
              <a:ahLst/>
              <a:cxnLst/>
              <a:rect l="l" t="t" r="r" b="b"/>
              <a:pathLst>
                <a:path w="2446655" h="153034">
                  <a:moveTo>
                    <a:pt x="2446637" y="0"/>
                  </a:moveTo>
                  <a:lnTo>
                    <a:pt x="2446637" y="76457"/>
                  </a:lnTo>
                </a:path>
                <a:path w="2446655" h="153034">
                  <a:moveTo>
                    <a:pt x="0" y="76457"/>
                  </a:moveTo>
                  <a:lnTo>
                    <a:pt x="0" y="152914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3858341" y="7381055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4164171" y="7419284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317085" y="7419284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 h="0">
                  <a:moveTo>
                    <a:pt x="0" y="0"/>
                  </a:moveTo>
                  <a:lnTo>
                    <a:pt x="229372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622915" y="7419284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775829" y="7419284"/>
              <a:ext cx="612140" cy="0"/>
            </a:xfrm>
            <a:custGeom>
              <a:avLst/>
              <a:gdLst/>
              <a:ahLst/>
              <a:cxnLst/>
              <a:rect l="l" t="t" r="r" b="b"/>
              <a:pathLst>
                <a:path w="612140" h="0">
                  <a:moveTo>
                    <a:pt x="0" y="0"/>
                  </a:moveTo>
                  <a:lnTo>
                    <a:pt x="229372" y="0"/>
                  </a:lnTo>
                </a:path>
                <a:path w="612140" h="0">
                  <a:moveTo>
                    <a:pt x="305829" y="0"/>
                  </a:moveTo>
                  <a:lnTo>
                    <a:pt x="611659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5502176" y="7381055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0" y="76457"/>
                  </a:lnTo>
                </a:path>
                <a:path w="229869" h="76834">
                  <a:moveTo>
                    <a:pt x="229372" y="0"/>
                  </a:moveTo>
                  <a:lnTo>
                    <a:pt x="229372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846234" y="7381055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743655" y="7381055"/>
              <a:ext cx="2446655" cy="153035"/>
            </a:xfrm>
            <a:custGeom>
              <a:avLst/>
              <a:gdLst/>
              <a:ahLst/>
              <a:cxnLst/>
              <a:rect l="l" t="t" r="r" b="b"/>
              <a:pathLst>
                <a:path w="2446655" h="153034">
                  <a:moveTo>
                    <a:pt x="2446637" y="0"/>
                  </a:moveTo>
                  <a:lnTo>
                    <a:pt x="2446637" y="76457"/>
                  </a:lnTo>
                </a:path>
                <a:path w="2446655" h="153034">
                  <a:moveTo>
                    <a:pt x="0" y="76457"/>
                  </a:moveTo>
                  <a:lnTo>
                    <a:pt x="0" y="152914"/>
                  </a:lnTo>
                </a:path>
                <a:path w="2446655" h="153034">
                  <a:moveTo>
                    <a:pt x="458744" y="76457"/>
                  </a:moveTo>
                  <a:lnTo>
                    <a:pt x="458744" y="152914"/>
                  </a:lnTo>
                </a:path>
                <a:path w="2446655" h="153034">
                  <a:moveTo>
                    <a:pt x="611659" y="76457"/>
                  </a:moveTo>
                  <a:lnTo>
                    <a:pt x="611659" y="152914"/>
                  </a:lnTo>
                </a:path>
                <a:path w="2446655" h="153034">
                  <a:moveTo>
                    <a:pt x="764574" y="76457"/>
                  </a:moveTo>
                  <a:lnTo>
                    <a:pt x="764574" y="152914"/>
                  </a:lnTo>
                </a:path>
                <a:path w="2446655" h="153034">
                  <a:moveTo>
                    <a:pt x="917489" y="76457"/>
                  </a:moveTo>
                  <a:lnTo>
                    <a:pt x="917489" y="152914"/>
                  </a:lnTo>
                </a:path>
                <a:path w="2446655" h="153034">
                  <a:moveTo>
                    <a:pt x="1529148" y="76457"/>
                  </a:moveTo>
                  <a:lnTo>
                    <a:pt x="1529148" y="152914"/>
                  </a:lnTo>
                </a:path>
                <a:path w="2446655" h="153034">
                  <a:moveTo>
                    <a:pt x="1987893" y="76457"/>
                  </a:moveTo>
                  <a:lnTo>
                    <a:pt x="1987893" y="152914"/>
                  </a:lnTo>
                </a:path>
                <a:path w="2446655" h="153034">
                  <a:moveTo>
                    <a:pt x="2446637" y="76457"/>
                  </a:moveTo>
                  <a:lnTo>
                    <a:pt x="2446637" y="152914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3705427" y="7572199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53520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355314" y="7533971"/>
              <a:ext cx="1223645" cy="76835"/>
            </a:xfrm>
            <a:custGeom>
              <a:avLst/>
              <a:gdLst/>
              <a:ahLst/>
              <a:cxnLst/>
              <a:rect l="l" t="t" r="r" b="b"/>
              <a:pathLst>
                <a:path w="1223644" h="76834">
                  <a:moveTo>
                    <a:pt x="0" y="0"/>
                  </a:moveTo>
                  <a:lnTo>
                    <a:pt x="0" y="76457"/>
                  </a:lnTo>
                </a:path>
                <a:path w="1223644" h="76834">
                  <a:moveTo>
                    <a:pt x="152914" y="0"/>
                  </a:moveTo>
                  <a:lnTo>
                    <a:pt x="152914" y="76457"/>
                  </a:lnTo>
                </a:path>
                <a:path w="1223644" h="76834">
                  <a:moveTo>
                    <a:pt x="305829" y="0"/>
                  </a:moveTo>
                  <a:lnTo>
                    <a:pt x="305829" y="76457"/>
                  </a:lnTo>
                </a:path>
                <a:path w="1223644" h="76834">
                  <a:moveTo>
                    <a:pt x="458744" y="0"/>
                  </a:moveTo>
                  <a:lnTo>
                    <a:pt x="458744" y="76457"/>
                  </a:lnTo>
                </a:path>
                <a:path w="1223644" h="76834">
                  <a:moveTo>
                    <a:pt x="611659" y="0"/>
                  </a:moveTo>
                  <a:lnTo>
                    <a:pt x="611659" y="76457"/>
                  </a:lnTo>
                </a:path>
                <a:path w="1223644" h="76834">
                  <a:moveTo>
                    <a:pt x="764574" y="0"/>
                  </a:moveTo>
                  <a:lnTo>
                    <a:pt x="764574" y="76457"/>
                  </a:lnTo>
                </a:path>
                <a:path w="1223644" h="76834">
                  <a:moveTo>
                    <a:pt x="917489" y="0"/>
                  </a:moveTo>
                  <a:lnTo>
                    <a:pt x="917489" y="76457"/>
                  </a:lnTo>
                </a:path>
                <a:path w="1223644" h="76834">
                  <a:moveTo>
                    <a:pt x="1070403" y="0"/>
                  </a:moveTo>
                  <a:lnTo>
                    <a:pt x="1070403" y="76457"/>
                  </a:lnTo>
                </a:path>
                <a:path w="1223644" h="76834">
                  <a:moveTo>
                    <a:pt x="1223318" y="0"/>
                  </a:moveTo>
                  <a:lnTo>
                    <a:pt x="1223318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693319" y="7572199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53520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317085" y="7648657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4470000" y="764865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966974" y="7610428"/>
              <a:ext cx="382905" cy="76835"/>
            </a:xfrm>
            <a:custGeom>
              <a:avLst/>
              <a:gdLst/>
              <a:ahLst/>
              <a:cxnLst/>
              <a:rect l="l" t="t" r="r" b="b"/>
              <a:pathLst>
                <a:path w="382905" h="76834">
                  <a:moveTo>
                    <a:pt x="0" y="0"/>
                  </a:moveTo>
                  <a:lnTo>
                    <a:pt x="0" y="76457"/>
                  </a:lnTo>
                </a:path>
                <a:path w="382905" h="76834">
                  <a:moveTo>
                    <a:pt x="229372" y="0"/>
                  </a:moveTo>
                  <a:lnTo>
                    <a:pt x="229372" y="76457"/>
                  </a:lnTo>
                </a:path>
                <a:path w="382905" h="76834">
                  <a:moveTo>
                    <a:pt x="382287" y="0"/>
                  </a:moveTo>
                  <a:lnTo>
                    <a:pt x="382287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5463947" y="764865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3705427" y="7725114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3858341" y="7725114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508229" y="7686885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0" y="76457"/>
                  </a:lnTo>
                </a:path>
                <a:path w="229869" h="76834">
                  <a:moveTo>
                    <a:pt x="229372" y="0"/>
                  </a:moveTo>
                  <a:lnTo>
                    <a:pt x="229372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4928746" y="772511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5234575" y="7725114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5693319" y="7725114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3781884" y="780157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3934799" y="7801571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4393543" y="780157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4699372" y="7801571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5005203" y="780157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5158118" y="7801571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5463947" y="780157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5693319" y="780157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152914" y="0"/>
                  </a:lnTo>
                </a:path>
                <a:path w="382905" h="0">
                  <a:moveTo>
                    <a:pt x="229372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6152063" y="780157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705427" y="7878029"/>
              <a:ext cx="1223645" cy="0"/>
            </a:xfrm>
            <a:custGeom>
              <a:avLst/>
              <a:gdLst/>
              <a:ahLst/>
              <a:cxnLst/>
              <a:rect l="l" t="t" r="r" b="b"/>
              <a:pathLst>
                <a:path w="1223644" h="0">
                  <a:moveTo>
                    <a:pt x="0" y="0"/>
                  </a:moveTo>
                  <a:lnTo>
                    <a:pt x="305829" y="0"/>
                  </a:lnTo>
                </a:path>
                <a:path w="1223644" h="0">
                  <a:moveTo>
                    <a:pt x="382287" y="0"/>
                  </a:moveTo>
                  <a:lnTo>
                    <a:pt x="535201" y="0"/>
                  </a:lnTo>
                </a:path>
                <a:path w="1223644" h="0">
                  <a:moveTo>
                    <a:pt x="688116" y="0"/>
                  </a:moveTo>
                  <a:lnTo>
                    <a:pt x="917489" y="0"/>
                  </a:lnTo>
                </a:path>
                <a:path w="1223644" h="0">
                  <a:moveTo>
                    <a:pt x="993946" y="0"/>
                  </a:moveTo>
                  <a:lnTo>
                    <a:pt x="1223318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5081660" y="7878029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5234575" y="7878029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 h="0">
                  <a:moveTo>
                    <a:pt x="0" y="0"/>
                  </a:moveTo>
                  <a:lnTo>
                    <a:pt x="229372" y="0"/>
                  </a:lnTo>
                </a:path>
                <a:path w="459105" h="0">
                  <a:moveTo>
                    <a:pt x="305829" y="0"/>
                  </a:moveTo>
                  <a:lnTo>
                    <a:pt x="45874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5846234" y="7878029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5999149" y="7878029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3858341" y="7954486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4011256" y="7954486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4240628" y="7954486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4470000" y="7954486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4737601" y="7916257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0" y="76457"/>
                  </a:lnTo>
                </a:path>
                <a:path w="229869" h="76834">
                  <a:moveTo>
                    <a:pt x="229372" y="0"/>
                  </a:moveTo>
                  <a:lnTo>
                    <a:pt x="229372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5311032" y="7954486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5540404" y="7954486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5846234" y="7954486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 h="0">
                  <a:moveTo>
                    <a:pt x="0" y="0"/>
                  </a:moveTo>
                  <a:lnTo>
                    <a:pt x="229372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3820113" y="7992715"/>
              <a:ext cx="994410" cy="76835"/>
            </a:xfrm>
            <a:custGeom>
              <a:avLst/>
              <a:gdLst/>
              <a:ahLst/>
              <a:cxnLst/>
              <a:rect l="l" t="t" r="r" b="b"/>
              <a:pathLst>
                <a:path w="994409" h="76834">
                  <a:moveTo>
                    <a:pt x="0" y="0"/>
                  </a:moveTo>
                  <a:lnTo>
                    <a:pt x="0" y="76457"/>
                  </a:lnTo>
                </a:path>
                <a:path w="994409" h="76834">
                  <a:moveTo>
                    <a:pt x="382287" y="0"/>
                  </a:moveTo>
                  <a:lnTo>
                    <a:pt x="382287" y="76457"/>
                  </a:lnTo>
                </a:path>
                <a:path w="994409" h="76834">
                  <a:moveTo>
                    <a:pt x="535201" y="0"/>
                  </a:moveTo>
                  <a:lnTo>
                    <a:pt x="535201" y="76457"/>
                  </a:lnTo>
                </a:path>
                <a:path w="994409" h="76834">
                  <a:moveTo>
                    <a:pt x="688116" y="0"/>
                  </a:moveTo>
                  <a:lnTo>
                    <a:pt x="688116" y="76457"/>
                  </a:lnTo>
                </a:path>
                <a:path w="994409" h="76834">
                  <a:moveTo>
                    <a:pt x="993946" y="0"/>
                  </a:moveTo>
                  <a:lnTo>
                    <a:pt x="993946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4928746" y="8030943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5387490" y="7992715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152914" y="0"/>
                  </a:lnTo>
                  <a:lnTo>
                    <a:pt x="152914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5616862" y="8030943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769776" y="8030943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 h="0">
                  <a:moveTo>
                    <a:pt x="0" y="0"/>
                  </a:moveTo>
                  <a:lnTo>
                    <a:pt x="229372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3743655" y="7992715"/>
              <a:ext cx="2446655" cy="153035"/>
            </a:xfrm>
            <a:custGeom>
              <a:avLst/>
              <a:gdLst/>
              <a:ahLst/>
              <a:cxnLst/>
              <a:rect l="l" t="t" r="r" b="b"/>
              <a:pathLst>
                <a:path w="2446655" h="153034">
                  <a:moveTo>
                    <a:pt x="2446637" y="0"/>
                  </a:moveTo>
                  <a:lnTo>
                    <a:pt x="2446637" y="76457"/>
                  </a:lnTo>
                </a:path>
                <a:path w="2446655" h="153034">
                  <a:moveTo>
                    <a:pt x="0" y="76457"/>
                  </a:moveTo>
                  <a:lnTo>
                    <a:pt x="0" y="152914"/>
                  </a:lnTo>
                </a:path>
                <a:path w="2446655" h="153034">
                  <a:moveTo>
                    <a:pt x="152914" y="76457"/>
                  </a:moveTo>
                  <a:lnTo>
                    <a:pt x="152914" y="152914"/>
                  </a:lnTo>
                </a:path>
                <a:path w="2446655" h="153034">
                  <a:moveTo>
                    <a:pt x="382287" y="76457"/>
                  </a:moveTo>
                  <a:lnTo>
                    <a:pt x="382287" y="152914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4240628" y="8107401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4737601" y="8069172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5081660" y="8107401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 h="0">
                  <a:moveTo>
                    <a:pt x="0" y="0"/>
                  </a:moveTo>
                  <a:lnTo>
                    <a:pt x="229372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5387490" y="8069172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152914" y="0"/>
                  </a:lnTo>
                  <a:lnTo>
                    <a:pt x="152914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5693319" y="810740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5922691" y="8107401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69" h="0">
                  <a:moveTo>
                    <a:pt x="0" y="0"/>
                  </a:moveTo>
                  <a:lnTo>
                    <a:pt x="305829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3934799" y="8183859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4164171" y="8183859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69" h="0">
                  <a:moveTo>
                    <a:pt x="0" y="0"/>
                  </a:moveTo>
                  <a:lnTo>
                    <a:pt x="305829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4622915" y="8183859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4775829" y="818385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5272804" y="8145629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5616862" y="8183859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152914" y="0"/>
                  </a:lnTo>
                </a:path>
                <a:path w="535305" h="0">
                  <a:moveTo>
                    <a:pt x="305829" y="0"/>
                  </a:moveTo>
                  <a:lnTo>
                    <a:pt x="53520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3896570" y="8222087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4317085" y="8260316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 h="0">
                  <a:moveTo>
                    <a:pt x="0" y="0"/>
                  </a:moveTo>
                  <a:lnTo>
                    <a:pt x="152914" y="0"/>
                  </a:lnTo>
                </a:path>
                <a:path w="459105" h="0">
                  <a:moveTo>
                    <a:pt x="305829" y="0"/>
                  </a:moveTo>
                  <a:lnTo>
                    <a:pt x="45874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4890517" y="8222087"/>
              <a:ext cx="459105" cy="76835"/>
            </a:xfrm>
            <a:custGeom>
              <a:avLst/>
              <a:gdLst/>
              <a:ahLst/>
              <a:cxnLst/>
              <a:rect l="l" t="t" r="r" b="b"/>
              <a:pathLst>
                <a:path w="459105" h="76834">
                  <a:moveTo>
                    <a:pt x="0" y="0"/>
                  </a:moveTo>
                  <a:lnTo>
                    <a:pt x="0" y="76457"/>
                  </a:lnTo>
                </a:path>
                <a:path w="459105" h="76834">
                  <a:moveTo>
                    <a:pt x="458744" y="0"/>
                  </a:moveTo>
                  <a:lnTo>
                    <a:pt x="45874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3858341" y="8260316"/>
              <a:ext cx="2217420" cy="76835"/>
            </a:xfrm>
            <a:custGeom>
              <a:avLst/>
              <a:gdLst/>
              <a:ahLst/>
              <a:cxnLst/>
              <a:rect l="l" t="t" r="r" b="b"/>
              <a:pathLst>
                <a:path w="2217419" h="76834">
                  <a:moveTo>
                    <a:pt x="1682063" y="0"/>
                  </a:moveTo>
                  <a:lnTo>
                    <a:pt x="1911435" y="0"/>
                  </a:lnTo>
                </a:path>
                <a:path w="2217419" h="76834">
                  <a:moveTo>
                    <a:pt x="1987893" y="0"/>
                  </a:moveTo>
                  <a:lnTo>
                    <a:pt x="2217265" y="0"/>
                  </a:lnTo>
                </a:path>
                <a:path w="2217419" h="76834">
                  <a:moveTo>
                    <a:pt x="0" y="76457"/>
                  </a:moveTo>
                  <a:lnTo>
                    <a:pt x="229372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4202399" y="8298545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0" y="76457"/>
                  </a:lnTo>
                </a:path>
                <a:path w="229869" h="76834">
                  <a:moveTo>
                    <a:pt x="229372" y="0"/>
                  </a:moveTo>
                  <a:lnTo>
                    <a:pt x="229372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4546457" y="8336773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152914" y="0"/>
                  </a:lnTo>
                </a:path>
                <a:path w="382905" h="0">
                  <a:moveTo>
                    <a:pt x="229372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5043432" y="8298545"/>
              <a:ext cx="382905" cy="76835"/>
            </a:xfrm>
            <a:custGeom>
              <a:avLst/>
              <a:gdLst/>
              <a:ahLst/>
              <a:cxnLst/>
              <a:rect l="l" t="t" r="r" b="b"/>
              <a:pathLst>
                <a:path w="382905" h="76834">
                  <a:moveTo>
                    <a:pt x="0" y="0"/>
                  </a:moveTo>
                  <a:lnTo>
                    <a:pt x="0" y="76457"/>
                  </a:lnTo>
                </a:path>
                <a:path w="382905" h="76834">
                  <a:moveTo>
                    <a:pt x="152914" y="0"/>
                  </a:moveTo>
                  <a:lnTo>
                    <a:pt x="152914" y="76457"/>
                  </a:lnTo>
                </a:path>
                <a:path w="382905" h="76834">
                  <a:moveTo>
                    <a:pt x="382287" y="0"/>
                  </a:moveTo>
                  <a:lnTo>
                    <a:pt x="382287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5540404" y="8336773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152914" y="0"/>
                  </a:lnTo>
                </a:path>
                <a:path w="382905" h="0">
                  <a:moveTo>
                    <a:pt x="229372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6152063" y="8336773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3705427" y="8413231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69" h="0">
                  <a:moveTo>
                    <a:pt x="0" y="0"/>
                  </a:moveTo>
                  <a:lnTo>
                    <a:pt x="305829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4125942" y="8375002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0" y="76457"/>
                  </a:lnTo>
                </a:path>
                <a:path w="229869" h="76834">
                  <a:moveTo>
                    <a:pt x="229372" y="0"/>
                  </a:moveTo>
                  <a:lnTo>
                    <a:pt x="229372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4622915" y="8413231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152914" y="0"/>
                  </a:lnTo>
                </a:path>
                <a:path w="535305" h="0">
                  <a:moveTo>
                    <a:pt x="305829" y="0"/>
                  </a:moveTo>
                  <a:lnTo>
                    <a:pt x="53520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5234575" y="8375002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152914" y="0"/>
                  </a:lnTo>
                  <a:lnTo>
                    <a:pt x="152914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5463947" y="841323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5693319" y="841323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152914" y="0"/>
                  </a:lnTo>
                </a:path>
                <a:path w="382905" h="0">
                  <a:moveTo>
                    <a:pt x="229372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16152063" y="841323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13858341" y="8489688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4317085" y="8489688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4470000" y="8489688"/>
              <a:ext cx="612140" cy="0"/>
            </a:xfrm>
            <a:custGeom>
              <a:avLst/>
              <a:gdLst/>
              <a:ahLst/>
              <a:cxnLst/>
              <a:rect l="l" t="t" r="r" b="b"/>
              <a:pathLst>
                <a:path w="612140" h="0">
                  <a:moveTo>
                    <a:pt x="0" y="0"/>
                  </a:moveTo>
                  <a:lnTo>
                    <a:pt x="152914" y="0"/>
                  </a:lnTo>
                </a:path>
                <a:path w="612140" h="0">
                  <a:moveTo>
                    <a:pt x="382287" y="0"/>
                  </a:moveTo>
                  <a:lnTo>
                    <a:pt x="611659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5234575" y="8451460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152914" y="0"/>
                  </a:lnTo>
                  <a:lnTo>
                    <a:pt x="152914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5540404" y="8489688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15693319" y="8489688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 h="0">
                  <a:moveTo>
                    <a:pt x="0" y="0"/>
                  </a:moveTo>
                  <a:lnTo>
                    <a:pt x="229372" y="0"/>
                  </a:lnTo>
                </a:path>
                <a:path w="459105" h="0">
                  <a:moveTo>
                    <a:pt x="305829" y="0"/>
                  </a:moveTo>
                  <a:lnTo>
                    <a:pt x="45874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3705427" y="8566146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3934799" y="8566146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14393543" y="8566146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14546457" y="8566146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 h="0">
                  <a:moveTo>
                    <a:pt x="0" y="0"/>
                  </a:moveTo>
                  <a:lnTo>
                    <a:pt x="382287" y="0"/>
                  </a:lnTo>
                </a:path>
                <a:path w="841375" h="0">
                  <a:moveTo>
                    <a:pt x="611659" y="0"/>
                  </a:moveTo>
                  <a:lnTo>
                    <a:pt x="84103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5616862" y="8566146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3705427" y="8566146"/>
              <a:ext cx="2523490" cy="76835"/>
            </a:xfrm>
            <a:custGeom>
              <a:avLst/>
              <a:gdLst/>
              <a:ahLst/>
              <a:cxnLst/>
              <a:rect l="l" t="t" r="r" b="b"/>
              <a:pathLst>
                <a:path w="2523490" h="76834">
                  <a:moveTo>
                    <a:pt x="2064350" y="0"/>
                  </a:moveTo>
                  <a:lnTo>
                    <a:pt x="2523095" y="0"/>
                  </a:lnTo>
                </a:path>
                <a:path w="2523490" h="76834">
                  <a:moveTo>
                    <a:pt x="0" y="76457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4049485" y="8604374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14317085" y="8642603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5" h="0">
                  <a:moveTo>
                    <a:pt x="0" y="0"/>
                  </a:moveTo>
                  <a:lnTo>
                    <a:pt x="382287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4814058" y="8604374"/>
              <a:ext cx="612140" cy="76835"/>
            </a:xfrm>
            <a:custGeom>
              <a:avLst/>
              <a:gdLst/>
              <a:ahLst/>
              <a:cxnLst/>
              <a:rect l="l" t="t" r="r" b="b"/>
              <a:pathLst>
                <a:path w="612140" h="76834">
                  <a:moveTo>
                    <a:pt x="0" y="0"/>
                  </a:moveTo>
                  <a:lnTo>
                    <a:pt x="0" y="76457"/>
                  </a:lnTo>
                </a:path>
                <a:path w="612140" h="76834">
                  <a:moveTo>
                    <a:pt x="229372" y="0"/>
                  </a:moveTo>
                  <a:lnTo>
                    <a:pt x="229372" y="76457"/>
                  </a:lnTo>
                </a:path>
                <a:path w="612140" h="76834">
                  <a:moveTo>
                    <a:pt x="382287" y="0"/>
                  </a:moveTo>
                  <a:lnTo>
                    <a:pt x="382287" y="76457"/>
                  </a:lnTo>
                </a:path>
                <a:path w="612140" h="76834">
                  <a:moveTo>
                    <a:pt x="611659" y="0"/>
                  </a:moveTo>
                  <a:lnTo>
                    <a:pt x="611659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15540404" y="8642603"/>
              <a:ext cx="688340" cy="0"/>
            </a:xfrm>
            <a:custGeom>
              <a:avLst/>
              <a:gdLst/>
              <a:ahLst/>
              <a:cxnLst/>
              <a:rect l="l" t="t" r="r" b="b"/>
              <a:pathLst>
                <a:path w="688340" h="0">
                  <a:moveTo>
                    <a:pt x="0" y="0"/>
                  </a:moveTo>
                  <a:lnTo>
                    <a:pt x="152914" y="0"/>
                  </a:lnTo>
                </a:path>
                <a:path w="688340" h="0">
                  <a:moveTo>
                    <a:pt x="229372" y="0"/>
                  </a:moveTo>
                  <a:lnTo>
                    <a:pt x="458744" y="0"/>
                  </a:lnTo>
                </a:path>
                <a:path w="688340" h="0">
                  <a:moveTo>
                    <a:pt x="535201" y="0"/>
                  </a:moveTo>
                  <a:lnTo>
                    <a:pt x="688116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3705427" y="8719060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4011256" y="8719060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4278857" y="8680832"/>
              <a:ext cx="306070" cy="76835"/>
            </a:xfrm>
            <a:custGeom>
              <a:avLst/>
              <a:gdLst/>
              <a:ahLst/>
              <a:cxnLst/>
              <a:rect l="l" t="t" r="r" b="b"/>
              <a:pathLst>
                <a:path w="306069" h="76834">
                  <a:moveTo>
                    <a:pt x="0" y="0"/>
                  </a:moveTo>
                  <a:lnTo>
                    <a:pt x="0" y="76457"/>
                  </a:lnTo>
                </a:path>
                <a:path w="306069" h="76834">
                  <a:moveTo>
                    <a:pt x="152914" y="0"/>
                  </a:moveTo>
                  <a:lnTo>
                    <a:pt x="152914" y="76457"/>
                  </a:lnTo>
                </a:path>
                <a:path w="306069" h="76834">
                  <a:moveTo>
                    <a:pt x="305829" y="0"/>
                  </a:moveTo>
                  <a:lnTo>
                    <a:pt x="305829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4775829" y="8719060"/>
              <a:ext cx="1070610" cy="0"/>
            </a:xfrm>
            <a:custGeom>
              <a:avLst/>
              <a:gdLst/>
              <a:ahLst/>
              <a:cxnLst/>
              <a:rect l="l" t="t" r="r" b="b"/>
              <a:pathLst>
                <a:path w="1070609" h="0">
                  <a:moveTo>
                    <a:pt x="0" y="0"/>
                  </a:moveTo>
                  <a:lnTo>
                    <a:pt x="764574" y="0"/>
                  </a:lnTo>
                </a:path>
                <a:path w="1070609" h="0">
                  <a:moveTo>
                    <a:pt x="841031" y="0"/>
                  </a:moveTo>
                  <a:lnTo>
                    <a:pt x="1070403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743655" y="8680832"/>
              <a:ext cx="2446655" cy="153035"/>
            </a:xfrm>
            <a:custGeom>
              <a:avLst/>
              <a:gdLst/>
              <a:ahLst/>
              <a:cxnLst/>
              <a:rect l="l" t="t" r="r" b="b"/>
              <a:pathLst>
                <a:path w="2446655" h="153034">
                  <a:moveTo>
                    <a:pt x="2293722" y="0"/>
                  </a:moveTo>
                  <a:lnTo>
                    <a:pt x="2293722" y="76457"/>
                  </a:lnTo>
                </a:path>
                <a:path w="2446655" h="153034">
                  <a:moveTo>
                    <a:pt x="2446637" y="0"/>
                  </a:moveTo>
                  <a:lnTo>
                    <a:pt x="2446637" y="76457"/>
                  </a:lnTo>
                </a:path>
                <a:path w="2446655" h="153034">
                  <a:moveTo>
                    <a:pt x="0" y="76457"/>
                  </a:moveTo>
                  <a:lnTo>
                    <a:pt x="0" y="152914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858341" y="8795518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 h="0">
                  <a:moveTo>
                    <a:pt x="0" y="0"/>
                  </a:moveTo>
                  <a:lnTo>
                    <a:pt x="152914" y="0"/>
                  </a:lnTo>
                </a:path>
                <a:path w="994409" h="0">
                  <a:moveTo>
                    <a:pt x="305829" y="0"/>
                  </a:moveTo>
                  <a:lnTo>
                    <a:pt x="535201" y="0"/>
                  </a:lnTo>
                </a:path>
                <a:path w="994409" h="0">
                  <a:moveTo>
                    <a:pt x="611659" y="0"/>
                  </a:moveTo>
                  <a:lnTo>
                    <a:pt x="993946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5119889" y="8757289"/>
              <a:ext cx="688340" cy="76835"/>
            </a:xfrm>
            <a:custGeom>
              <a:avLst/>
              <a:gdLst/>
              <a:ahLst/>
              <a:cxnLst/>
              <a:rect l="l" t="t" r="r" b="b"/>
              <a:pathLst>
                <a:path w="688340" h="76834">
                  <a:moveTo>
                    <a:pt x="0" y="0"/>
                  </a:moveTo>
                  <a:lnTo>
                    <a:pt x="0" y="76457"/>
                  </a:lnTo>
                </a:path>
                <a:path w="688340" h="76834">
                  <a:moveTo>
                    <a:pt x="535201" y="0"/>
                  </a:moveTo>
                  <a:lnTo>
                    <a:pt x="535201" y="76457"/>
                  </a:lnTo>
                </a:path>
                <a:path w="688340" h="76834">
                  <a:moveTo>
                    <a:pt x="688116" y="0"/>
                  </a:moveTo>
                  <a:lnTo>
                    <a:pt x="688116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5922691" y="8757289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3743655" y="8833746"/>
              <a:ext cx="765175" cy="76835"/>
            </a:xfrm>
            <a:custGeom>
              <a:avLst/>
              <a:gdLst/>
              <a:ahLst/>
              <a:cxnLst/>
              <a:rect l="l" t="t" r="r" b="b"/>
              <a:pathLst>
                <a:path w="765175" h="76834">
                  <a:moveTo>
                    <a:pt x="0" y="0"/>
                  </a:moveTo>
                  <a:lnTo>
                    <a:pt x="0" y="76457"/>
                  </a:lnTo>
                </a:path>
                <a:path w="765175" h="76834">
                  <a:moveTo>
                    <a:pt x="382287" y="0"/>
                  </a:moveTo>
                  <a:lnTo>
                    <a:pt x="382287" y="76457"/>
                  </a:lnTo>
                </a:path>
                <a:path w="765175" h="76834">
                  <a:moveTo>
                    <a:pt x="764574" y="0"/>
                  </a:moveTo>
                  <a:lnTo>
                    <a:pt x="76457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4622915" y="8871975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4966974" y="8833746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5234575" y="8871975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229372" y="0"/>
                  </a:lnTo>
                </a:path>
                <a:path w="535305" h="0">
                  <a:moveTo>
                    <a:pt x="382287" y="0"/>
                  </a:moveTo>
                  <a:lnTo>
                    <a:pt x="53520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5922691" y="8833746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3705427" y="8948433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3858341" y="8948433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 h="0">
                  <a:moveTo>
                    <a:pt x="0" y="0"/>
                  </a:moveTo>
                  <a:lnTo>
                    <a:pt x="229372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4164171" y="8948433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4317085" y="8948433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69" h="0">
                  <a:moveTo>
                    <a:pt x="0" y="0"/>
                  </a:moveTo>
                  <a:lnTo>
                    <a:pt x="305829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4737601" y="8910204"/>
              <a:ext cx="688340" cy="76835"/>
            </a:xfrm>
            <a:custGeom>
              <a:avLst/>
              <a:gdLst/>
              <a:ahLst/>
              <a:cxnLst/>
              <a:rect l="l" t="t" r="r" b="b"/>
              <a:pathLst>
                <a:path w="688340" h="76834">
                  <a:moveTo>
                    <a:pt x="0" y="0"/>
                  </a:moveTo>
                  <a:lnTo>
                    <a:pt x="0" y="76457"/>
                  </a:lnTo>
                </a:path>
                <a:path w="688340" h="76834">
                  <a:moveTo>
                    <a:pt x="688116" y="0"/>
                  </a:moveTo>
                  <a:lnTo>
                    <a:pt x="688116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5540404" y="8948433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 h="0">
                  <a:moveTo>
                    <a:pt x="0" y="0"/>
                  </a:moveTo>
                  <a:lnTo>
                    <a:pt x="45874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4355314" y="8910204"/>
              <a:ext cx="1835150" cy="153035"/>
            </a:xfrm>
            <a:custGeom>
              <a:avLst/>
              <a:gdLst/>
              <a:ahLst/>
              <a:cxnLst/>
              <a:rect l="l" t="t" r="r" b="b"/>
              <a:pathLst>
                <a:path w="1835150" h="153034">
                  <a:moveTo>
                    <a:pt x="1834978" y="0"/>
                  </a:moveTo>
                  <a:lnTo>
                    <a:pt x="1834978" y="76457"/>
                  </a:lnTo>
                </a:path>
                <a:path w="1835150" h="153034">
                  <a:moveTo>
                    <a:pt x="0" y="76457"/>
                  </a:moveTo>
                  <a:lnTo>
                    <a:pt x="0" y="152914"/>
                  </a:lnTo>
                </a:path>
                <a:path w="1835150" h="153034">
                  <a:moveTo>
                    <a:pt x="458744" y="76457"/>
                  </a:moveTo>
                  <a:lnTo>
                    <a:pt x="458744" y="152914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4928746" y="9024890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69" h="0">
                  <a:moveTo>
                    <a:pt x="0" y="0"/>
                  </a:moveTo>
                  <a:lnTo>
                    <a:pt x="305829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5311032" y="9024890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5463947" y="8986662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152914" y="0"/>
                  </a:lnTo>
                  <a:lnTo>
                    <a:pt x="152914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15884463" y="8986662"/>
              <a:ext cx="306070" cy="76835"/>
            </a:xfrm>
            <a:custGeom>
              <a:avLst/>
              <a:gdLst/>
              <a:ahLst/>
              <a:cxnLst/>
              <a:rect l="l" t="t" r="r" b="b"/>
              <a:pathLst>
                <a:path w="306069" h="76834">
                  <a:moveTo>
                    <a:pt x="0" y="0"/>
                  </a:moveTo>
                  <a:lnTo>
                    <a:pt x="0" y="76457"/>
                  </a:lnTo>
                </a:path>
                <a:path w="306069" h="76834">
                  <a:moveTo>
                    <a:pt x="152914" y="0"/>
                  </a:moveTo>
                  <a:lnTo>
                    <a:pt x="152914" y="76457"/>
                  </a:lnTo>
                </a:path>
                <a:path w="306069" h="76834">
                  <a:moveTo>
                    <a:pt x="305829" y="0"/>
                  </a:moveTo>
                  <a:lnTo>
                    <a:pt x="305829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13705427" y="9101348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53520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4393543" y="9101348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14546457" y="9101348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152914" y="0"/>
                  </a:lnTo>
                </a:path>
                <a:path w="535305" h="0">
                  <a:moveTo>
                    <a:pt x="229372" y="0"/>
                  </a:moveTo>
                  <a:lnTo>
                    <a:pt x="53520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5234575" y="9101348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15463947" y="9063119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152914" y="0"/>
                  </a:lnTo>
                  <a:lnTo>
                    <a:pt x="152914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13743655" y="9063119"/>
              <a:ext cx="2294255" cy="153035"/>
            </a:xfrm>
            <a:custGeom>
              <a:avLst/>
              <a:gdLst/>
              <a:ahLst/>
              <a:cxnLst/>
              <a:rect l="l" t="t" r="r" b="b"/>
              <a:pathLst>
                <a:path w="2294255" h="153034">
                  <a:moveTo>
                    <a:pt x="1987893" y="0"/>
                  </a:moveTo>
                  <a:lnTo>
                    <a:pt x="1987893" y="76457"/>
                  </a:lnTo>
                </a:path>
                <a:path w="2294255" h="153034">
                  <a:moveTo>
                    <a:pt x="2140807" y="0"/>
                  </a:moveTo>
                  <a:lnTo>
                    <a:pt x="2140807" y="76457"/>
                  </a:lnTo>
                </a:path>
                <a:path w="2294255" h="153034">
                  <a:moveTo>
                    <a:pt x="2293722" y="0"/>
                  </a:moveTo>
                  <a:lnTo>
                    <a:pt x="2293722" y="76457"/>
                  </a:lnTo>
                </a:path>
                <a:path w="2294255" h="153034">
                  <a:moveTo>
                    <a:pt x="0" y="76457"/>
                  </a:moveTo>
                  <a:lnTo>
                    <a:pt x="0" y="152914"/>
                  </a:lnTo>
                </a:path>
                <a:path w="2294255" h="153034">
                  <a:moveTo>
                    <a:pt x="458744" y="76457"/>
                  </a:moveTo>
                  <a:lnTo>
                    <a:pt x="458744" y="152914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14317085" y="9177805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 h="0">
                  <a:moveTo>
                    <a:pt x="0" y="0"/>
                  </a:moveTo>
                  <a:lnTo>
                    <a:pt x="229372" y="0"/>
                  </a:lnTo>
                </a:path>
                <a:path w="459105" h="0">
                  <a:moveTo>
                    <a:pt x="305829" y="0"/>
                  </a:moveTo>
                  <a:lnTo>
                    <a:pt x="45874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14890517" y="9139576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0" y="76457"/>
                  </a:lnTo>
                </a:path>
                <a:path w="229869" h="76834">
                  <a:moveTo>
                    <a:pt x="229372" y="0"/>
                  </a:moveTo>
                  <a:lnTo>
                    <a:pt x="229372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15234575" y="9177805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15463947" y="9139576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152914" y="0"/>
                  </a:lnTo>
                  <a:lnTo>
                    <a:pt x="152914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15846234" y="9177805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69" h="0">
                  <a:moveTo>
                    <a:pt x="0" y="0"/>
                  </a:moveTo>
                  <a:lnTo>
                    <a:pt x="305829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13705427" y="9254262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13858341" y="9216034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14164171" y="9254262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14317085" y="9254262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14546457" y="9254262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14775829" y="9254262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 h="0">
                  <a:moveTo>
                    <a:pt x="0" y="0"/>
                  </a:moveTo>
                  <a:lnTo>
                    <a:pt x="152914" y="0"/>
                  </a:lnTo>
                </a:path>
                <a:path w="459105" h="0">
                  <a:moveTo>
                    <a:pt x="229372" y="0"/>
                  </a:moveTo>
                  <a:lnTo>
                    <a:pt x="45874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15387490" y="9254262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15540404" y="9254262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 h="0">
                  <a:moveTo>
                    <a:pt x="0" y="0"/>
                  </a:moveTo>
                  <a:lnTo>
                    <a:pt x="45874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13705427" y="9330720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13858341" y="9292491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14164171" y="9330720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14317085" y="9330720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69" h="0">
                  <a:moveTo>
                    <a:pt x="0" y="0"/>
                  </a:moveTo>
                  <a:lnTo>
                    <a:pt x="305829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4852287" y="9330720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15005203" y="9330720"/>
              <a:ext cx="688340" cy="0"/>
            </a:xfrm>
            <a:custGeom>
              <a:avLst/>
              <a:gdLst/>
              <a:ahLst/>
              <a:cxnLst/>
              <a:rect l="l" t="t" r="r" b="b"/>
              <a:pathLst>
                <a:path w="688340" h="0">
                  <a:moveTo>
                    <a:pt x="0" y="0"/>
                  </a:moveTo>
                  <a:lnTo>
                    <a:pt x="305829" y="0"/>
                  </a:lnTo>
                </a:path>
                <a:path w="688340" h="0">
                  <a:moveTo>
                    <a:pt x="458744" y="0"/>
                  </a:moveTo>
                  <a:lnTo>
                    <a:pt x="688116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5846234" y="9330720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15999149" y="9330720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 h="0">
                  <a:moveTo>
                    <a:pt x="0" y="0"/>
                  </a:moveTo>
                  <a:lnTo>
                    <a:pt x="229372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13705427" y="9407177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13858341" y="9368948"/>
              <a:ext cx="229870" cy="76835"/>
            </a:xfrm>
            <a:custGeom>
              <a:avLst/>
              <a:gdLst/>
              <a:ahLst/>
              <a:cxnLst/>
              <a:rect l="l" t="t" r="r" b="b"/>
              <a:pathLst>
                <a:path w="229869" h="76834">
                  <a:moveTo>
                    <a:pt x="0" y="0"/>
                  </a:moveTo>
                  <a:lnTo>
                    <a:pt x="229372" y="0"/>
                  </a:lnTo>
                  <a:lnTo>
                    <a:pt x="229372" y="76457"/>
                  </a:lnTo>
                  <a:lnTo>
                    <a:pt x="0" y="76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14164171" y="9407177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14317085" y="9407177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 h="0">
                  <a:moveTo>
                    <a:pt x="0" y="0"/>
                  </a:moveTo>
                  <a:lnTo>
                    <a:pt x="152914" y="0"/>
                  </a:lnTo>
                </a:path>
                <a:path w="841375" h="0">
                  <a:moveTo>
                    <a:pt x="535201" y="0"/>
                  </a:moveTo>
                  <a:lnTo>
                    <a:pt x="841031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15272804" y="9368948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15693319" y="940717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13743655" y="9445406"/>
              <a:ext cx="688340" cy="76835"/>
            </a:xfrm>
            <a:custGeom>
              <a:avLst/>
              <a:gdLst/>
              <a:ahLst/>
              <a:cxnLst/>
              <a:rect l="l" t="t" r="r" b="b"/>
              <a:pathLst>
                <a:path w="688340" h="76834">
                  <a:moveTo>
                    <a:pt x="0" y="0"/>
                  </a:moveTo>
                  <a:lnTo>
                    <a:pt x="0" y="76457"/>
                  </a:lnTo>
                </a:path>
                <a:path w="688340" h="76834">
                  <a:moveTo>
                    <a:pt x="458744" y="0"/>
                  </a:moveTo>
                  <a:lnTo>
                    <a:pt x="458744" y="76457"/>
                  </a:lnTo>
                </a:path>
                <a:path w="688340" h="76834">
                  <a:moveTo>
                    <a:pt x="688116" y="0"/>
                  </a:moveTo>
                  <a:lnTo>
                    <a:pt x="688116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14546457" y="9483634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 h="0">
                  <a:moveTo>
                    <a:pt x="0" y="0"/>
                  </a:moveTo>
                  <a:lnTo>
                    <a:pt x="152914" y="0"/>
                  </a:lnTo>
                </a:path>
                <a:path w="459105" h="0">
                  <a:moveTo>
                    <a:pt x="229372" y="0"/>
                  </a:moveTo>
                  <a:lnTo>
                    <a:pt x="45874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15081660" y="9483634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13705427" y="9483634"/>
              <a:ext cx="2370455" cy="76835"/>
            </a:xfrm>
            <a:custGeom>
              <a:avLst/>
              <a:gdLst/>
              <a:ahLst/>
              <a:cxnLst/>
              <a:rect l="l" t="t" r="r" b="b"/>
              <a:pathLst>
                <a:path w="2370455" h="76834">
                  <a:moveTo>
                    <a:pt x="1529148" y="0"/>
                  </a:moveTo>
                  <a:lnTo>
                    <a:pt x="1758520" y="0"/>
                  </a:lnTo>
                </a:path>
                <a:path w="2370455" h="76834">
                  <a:moveTo>
                    <a:pt x="2140807" y="0"/>
                  </a:moveTo>
                  <a:lnTo>
                    <a:pt x="2370180" y="0"/>
                  </a:lnTo>
                </a:path>
                <a:path w="2370455" h="76834">
                  <a:moveTo>
                    <a:pt x="0" y="76457"/>
                  </a:moveTo>
                  <a:lnTo>
                    <a:pt x="535201" y="76457"/>
                  </a:lnTo>
                </a:path>
                <a:path w="2370455" h="76834">
                  <a:moveTo>
                    <a:pt x="611659" y="76457"/>
                  </a:moveTo>
                  <a:lnTo>
                    <a:pt x="76457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14546457" y="9560092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14699372" y="9560092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91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15005203" y="9560092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 h="0">
                  <a:moveTo>
                    <a:pt x="38228" y="-38228"/>
                  </a:moveTo>
                  <a:lnTo>
                    <a:pt x="38228" y="38228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15387490" y="9560092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 h="0">
                  <a:moveTo>
                    <a:pt x="0" y="0"/>
                  </a:moveTo>
                  <a:lnTo>
                    <a:pt x="458744" y="0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15960920" y="9521863"/>
              <a:ext cx="153035" cy="76835"/>
            </a:xfrm>
            <a:custGeom>
              <a:avLst/>
              <a:gdLst/>
              <a:ahLst/>
              <a:cxnLst/>
              <a:rect l="l" t="t" r="r" b="b"/>
              <a:pathLst>
                <a:path w="153034" h="76834">
                  <a:moveTo>
                    <a:pt x="0" y="0"/>
                  </a:moveTo>
                  <a:lnTo>
                    <a:pt x="0" y="76457"/>
                  </a:lnTo>
                </a:path>
                <a:path w="153034" h="76834">
                  <a:moveTo>
                    <a:pt x="152914" y="0"/>
                  </a:moveTo>
                  <a:lnTo>
                    <a:pt x="152914" y="76457"/>
                  </a:lnTo>
                </a:path>
              </a:pathLst>
            </a:custGeom>
            <a:ln w="76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1" name="object 201"/>
          <p:cNvSpPr txBox="1"/>
          <p:nvPr/>
        </p:nvSpPr>
        <p:spPr>
          <a:xfrm>
            <a:off x="5913195" y="7873983"/>
            <a:ext cx="6461760" cy="902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50" spc="10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575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5750" spc="2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575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5750" spc="-6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5750" spc="75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5750" spc="-40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750" spc="1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5750" spc="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5750" spc="7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57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575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575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5750" spc="2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57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5750" spc="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5750" spc="26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endParaRPr sz="5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0"/>
            <a:ext cx="542925" cy="542925"/>
            <a:chOff x="1028700" y="1028700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4"/>
              <a:ext cx="180677" cy="24525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004404"/>
            <a:ext cx="8517255" cy="8282940"/>
            <a:chOff x="0" y="2004404"/>
            <a:chExt cx="8517255" cy="82829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3500"/>
              <a:ext cx="5273762" cy="51434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7373" y="2004404"/>
              <a:ext cx="6729802" cy="6718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7079" y="2262034"/>
              <a:ext cx="952499" cy="9524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992208" y="2204948"/>
            <a:ext cx="458406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265" b="1">
                <a:solidFill>
                  <a:srgbClr val="171616"/>
                </a:solidFill>
                <a:latin typeface="Arial"/>
                <a:cs typeface="Arial"/>
              </a:rPr>
              <a:t>Introduction</a:t>
            </a:r>
            <a:endParaRPr sz="5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31300" y="3414975"/>
            <a:ext cx="6790690" cy="4537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7034" marR="299720">
              <a:lnSpc>
                <a:spcPct val="115199"/>
              </a:lnSpc>
              <a:spcBef>
                <a:spcPts val="100"/>
              </a:spcBef>
            </a:pPr>
            <a:r>
              <a:rPr dirty="0" sz="3200">
                <a:solidFill>
                  <a:srgbClr val="171616"/>
                </a:solidFill>
                <a:latin typeface="Microsoft Sans Serif"/>
                <a:cs typeface="Microsoft Sans Serif"/>
              </a:rPr>
              <a:t>The </a:t>
            </a:r>
            <a:r>
              <a:rPr dirty="0" sz="3200" spc="45">
                <a:solidFill>
                  <a:srgbClr val="171616"/>
                </a:solidFill>
                <a:latin typeface="Microsoft Sans Serif"/>
                <a:cs typeface="Microsoft Sans Serif"/>
              </a:rPr>
              <a:t>goal </a:t>
            </a:r>
            <a:r>
              <a:rPr dirty="0" sz="3200" spc="170">
                <a:solidFill>
                  <a:srgbClr val="171616"/>
                </a:solidFill>
                <a:latin typeface="Microsoft Sans Serif"/>
                <a:cs typeface="Microsoft Sans Serif"/>
              </a:rPr>
              <a:t>of </a:t>
            </a:r>
            <a:r>
              <a:rPr dirty="0" sz="3200" spc="185">
                <a:solidFill>
                  <a:srgbClr val="171616"/>
                </a:solidFill>
                <a:latin typeface="Microsoft Sans Serif"/>
                <a:cs typeface="Microsoft Sans Serif"/>
              </a:rPr>
              <a:t>our </a:t>
            </a:r>
            <a:r>
              <a:rPr dirty="0" sz="3200" spc="130">
                <a:solidFill>
                  <a:srgbClr val="171616"/>
                </a:solidFill>
                <a:latin typeface="Microsoft Sans Serif"/>
                <a:cs typeface="Microsoft Sans Serif"/>
              </a:rPr>
              <a:t>heart </a:t>
            </a:r>
            <a:r>
              <a:rPr dirty="0" sz="3200" spc="15">
                <a:solidFill>
                  <a:srgbClr val="171616"/>
                </a:solidFill>
                <a:latin typeface="Microsoft Sans Serif"/>
                <a:cs typeface="Microsoft Sans Serif"/>
              </a:rPr>
              <a:t>disease </a:t>
            </a:r>
            <a:r>
              <a:rPr dirty="0" sz="3200" spc="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20">
                <a:solidFill>
                  <a:srgbClr val="171616"/>
                </a:solidFill>
                <a:latin typeface="Microsoft Sans Serif"/>
                <a:cs typeface="Microsoft Sans Serif"/>
              </a:rPr>
              <a:t>prediction </a:t>
            </a:r>
            <a:r>
              <a:rPr dirty="0" sz="3200" spc="140">
                <a:solidFill>
                  <a:srgbClr val="171616"/>
                </a:solidFill>
                <a:latin typeface="Microsoft Sans Serif"/>
                <a:cs typeface="Microsoft Sans Serif"/>
              </a:rPr>
              <a:t>notebook </a:t>
            </a:r>
            <a:r>
              <a:rPr dirty="0" sz="3200">
                <a:solidFill>
                  <a:srgbClr val="171616"/>
                </a:solidFill>
                <a:latin typeface="Microsoft Sans Serif"/>
                <a:cs typeface="Microsoft Sans Serif"/>
              </a:rPr>
              <a:t>is </a:t>
            </a:r>
            <a:r>
              <a:rPr dirty="0" sz="3200" spc="190">
                <a:solidFill>
                  <a:srgbClr val="171616"/>
                </a:solidFill>
                <a:latin typeface="Microsoft Sans Serif"/>
                <a:cs typeface="Microsoft Sans Serif"/>
              </a:rPr>
              <a:t>to </a:t>
            </a:r>
            <a:r>
              <a:rPr dirty="0" sz="3200" spc="19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35">
                <a:solidFill>
                  <a:srgbClr val="171616"/>
                </a:solidFill>
                <a:latin typeface="Microsoft Sans Serif"/>
                <a:cs typeface="Microsoft Sans Serif"/>
              </a:rPr>
              <a:t>determine</a:t>
            </a:r>
            <a:r>
              <a:rPr dirty="0" sz="3200" spc="-3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35">
                <a:solidFill>
                  <a:srgbClr val="171616"/>
                </a:solidFill>
                <a:latin typeface="Microsoft Sans Serif"/>
                <a:cs typeface="Microsoft Sans Serif"/>
              </a:rPr>
              <a:t>if</a:t>
            </a:r>
            <a:r>
              <a:rPr dirty="0" sz="3200" spc="-3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>
                <a:solidFill>
                  <a:srgbClr val="171616"/>
                </a:solidFill>
                <a:latin typeface="Microsoft Sans Serif"/>
                <a:cs typeface="Microsoft Sans Serif"/>
              </a:rPr>
              <a:t>a</a:t>
            </a:r>
            <a:r>
              <a:rPr dirty="0" sz="3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30">
                <a:solidFill>
                  <a:srgbClr val="171616"/>
                </a:solidFill>
                <a:latin typeface="Microsoft Sans Serif"/>
                <a:cs typeface="Microsoft Sans Serif"/>
              </a:rPr>
              <a:t>patient</a:t>
            </a:r>
            <a:r>
              <a:rPr dirty="0" sz="3200" spc="-3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10">
                <a:solidFill>
                  <a:srgbClr val="171616"/>
                </a:solidFill>
                <a:latin typeface="Microsoft Sans Serif"/>
                <a:cs typeface="Microsoft Sans Serif"/>
              </a:rPr>
              <a:t>should</a:t>
            </a:r>
            <a:r>
              <a:rPr dirty="0" sz="3200" spc="-3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95">
                <a:solidFill>
                  <a:srgbClr val="171616"/>
                </a:solidFill>
                <a:latin typeface="Microsoft Sans Serif"/>
                <a:cs typeface="Microsoft Sans Serif"/>
              </a:rPr>
              <a:t>be </a:t>
            </a:r>
            <a:r>
              <a:rPr dirty="0" sz="3200" spc="-83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70">
                <a:solidFill>
                  <a:srgbClr val="171616"/>
                </a:solidFill>
                <a:latin typeface="Microsoft Sans Serif"/>
                <a:cs typeface="Microsoft Sans Serif"/>
              </a:rPr>
              <a:t>diagnosed</a:t>
            </a:r>
            <a:r>
              <a:rPr dirty="0" sz="3200" spc="-3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65">
                <a:solidFill>
                  <a:srgbClr val="171616"/>
                </a:solidFill>
                <a:latin typeface="Microsoft Sans Serif"/>
                <a:cs typeface="Microsoft Sans Serif"/>
              </a:rPr>
              <a:t>with</a:t>
            </a:r>
            <a:r>
              <a:rPr dirty="0" sz="3200" spc="-3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30">
                <a:solidFill>
                  <a:srgbClr val="171616"/>
                </a:solidFill>
                <a:latin typeface="Microsoft Sans Serif"/>
                <a:cs typeface="Microsoft Sans Serif"/>
              </a:rPr>
              <a:t>heart</a:t>
            </a:r>
            <a:r>
              <a:rPr dirty="0" sz="3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5">
                <a:solidFill>
                  <a:srgbClr val="171616"/>
                </a:solidFill>
                <a:latin typeface="Microsoft Sans Serif"/>
                <a:cs typeface="Microsoft Sans Serif"/>
              </a:rPr>
              <a:t>disease</a:t>
            </a:r>
            <a:r>
              <a:rPr dirty="0" sz="3200" spc="-3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90">
                <a:solidFill>
                  <a:srgbClr val="171616"/>
                </a:solidFill>
                <a:latin typeface="Microsoft Sans Serif"/>
                <a:cs typeface="Microsoft Sans Serif"/>
              </a:rPr>
              <a:t>or </a:t>
            </a:r>
            <a:r>
              <a:rPr dirty="0" sz="3200" spc="-83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10">
                <a:solidFill>
                  <a:srgbClr val="171616"/>
                </a:solidFill>
                <a:latin typeface="Microsoft Sans Serif"/>
                <a:cs typeface="Microsoft Sans Serif"/>
              </a:rPr>
              <a:t>not,</a:t>
            </a:r>
            <a:r>
              <a:rPr dirty="0" sz="3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05">
                <a:solidFill>
                  <a:srgbClr val="171616"/>
                </a:solidFill>
                <a:latin typeface="Microsoft Sans Serif"/>
                <a:cs typeface="Microsoft Sans Serif"/>
              </a:rPr>
              <a:t>which</a:t>
            </a:r>
            <a:r>
              <a:rPr dirty="0" sz="3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>
                <a:solidFill>
                  <a:srgbClr val="171616"/>
                </a:solidFill>
                <a:latin typeface="Microsoft Sans Serif"/>
                <a:cs typeface="Microsoft Sans Serif"/>
              </a:rPr>
              <a:t>is</a:t>
            </a:r>
            <a:r>
              <a:rPr dirty="0" sz="3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>
                <a:solidFill>
                  <a:srgbClr val="171616"/>
                </a:solidFill>
                <a:latin typeface="Microsoft Sans Serif"/>
                <a:cs typeface="Microsoft Sans Serif"/>
              </a:rPr>
              <a:t>a</a:t>
            </a:r>
            <a:r>
              <a:rPr dirty="0" sz="3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10">
                <a:solidFill>
                  <a:srgbClr val="171616"/>
                </a:solidFill>
                <a:latin typeface="Microsoft Sans Serif"/>
                <a:cs typeface="Microsoft Sans Serif"/>
              </a:rPr>
              <a:t>binary</a:t>
            </a:r>
            <a:r>
              <a:rPr dirty="0" sz="3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10">
                <a:solidFill>
                  <a:srgbClr val="171616"/>
                </a:solidFill>
                <a:latin typeface="Microsoft Sans Serif"/>
                <a:cs typeface="Microsoft Sans Serif"/>
              </a:rPr>
              <a:t>outcome.</a:t>
            </a:r>
            <a:endParaRPr sz="320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ct val="115399"/>
              </a:lnSpc>
              <a:spcBef>
                <a:spcPts val="2600"/>
              </a:spcBef>
            </a:pPr>
            <a:r>
              <a:rPr dirty="0" sz="2600" spc="15">
                <a:solidFill>
                  <a:srgbClr val="171616"/>
                </a:solidFill>
                <a:latin typeface="Microsoft Sans Serif"/>
                <a:cs typeface="Microsoft Sans Serif"/>
              </a:rPr>
              <a:t>For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80">
                <a:solidFill>
                  <a:srgbClr val="171616"/>
                </a:solidFill>
                <a:latin typeface="Microsoft Sans Serif"/>
                <a:cs typeface="Microsoft Sans Serif"/>
              </a:rPr>
              <a:t>this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70">
                <a:solidFill>
                  <a:srgbClr val="171616"/>
                </a:solidFill>
                <a:latin typeface="Microsoft Sans Serif"/>
                <a:cs typeface="Microsoft Sans Serif"/>
              </a:rPr>
              <a:t>we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25">
                <a:solidFill>
                  <a:srgbClr val="171616"/>
                </a:solidFill>
                <a:latin typeface="Microsoft Sans Serif"/>
                <a:cs typeface="Microsoft Sans Serif"/>
              </a:rPr>
              <a:t>use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60">
                <a:solidFill>
                  <a:srgbClr val="171616"/>
                </a:solidFill>
                <a:latin typeface="Microsoft Sans Serif"/>
                <a:cs typeface="Microsoft Sans Serif"/>
              </a:rPr>
              <a:t>various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20">
                <a:solidFill>
                  <a:srgbClr val="171616"/>
                </a:solidFill>
                <a:latin typeface="Microsoft Sans Serif"/>
                <a:cs typeface="Microsoft Sans Serif"/>
              </a:rPr>
              <a:t>EDA,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80">
                <a:solidFill>
                  <a:srgbClr val="171616"/>
                </a:solidFill>
                <a:latin typeface="Microsoft Sans Serif"/>
                <a:cs typeface="Microsoft Sans Serif"/>
              </a:rPr>
              <a:t>data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75">
                <a:solidFill>
                  <a:srgbClr val="171616"/>
                </a:solidFill>
                <a:latin typeface="Microsoft Sans Serif"/>
                <a:cs typeface="Microsoft Sans Serif"/>
              </a:rPr>
              <a:t>wranging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90">
                <a:solidFill>
                  <a:srgbClr val="171616"/>
                </a:solidFill>
                <a:latin typeface="Microsoft Sans Serif"/>
                <a:cs typeface="Microsoft Sans Serif"/>
              </a:rPr>
              <a:t>, </a:t>
            </a:r>
            <a:r>
              <a:rPr dirty="0" sz="2600" spc="-68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80">
                <a:solidFill>
                  <a:srgbClr val="171616"/>
                </a:solidFill>
                <a:latin typeface="Microsoft Sans Serif"/>
                <a:cs typeface="Microsoft Sans Serif"/>
              </a:rPr>
              <a:t>data </a:t>
            </a:r>
            <a:r>
              <a:rPr dirty="0" sz="2600" spc="50">
                <a:solidFill>
                  <a:srgbClr val="171616"/>
                </a:solidFill>
                <a:latin typeface="Microsoft Sans Serif"/>
                <a:cs typeface="Microsoft Sans Serif"/>
              </a:rPr>
              <a:t>visulaization </a:t>
            </a:r>
            <a:r>
              <a:rPr dirty="0" sz="2600" spc="90">
                <a:solidFill>
                  <a:srgbClr val="171616"/>
                </a:solidFill>
                <a:latin typeface="Microsoft Sans Serif"/>
                <a:cs typeface="Microsoft Sans Serif"/>
              </a:rPr>
              <a:t>and </a:t>
            </a:r>
            <a:r>
              <a:rPr dirty="0" sz="2600" spc="65">
                <a:solidFill>
                  <a:srgbClr val="171616"/>
                </a:solidFill>
                <a:latin typeface="Microsoft Sans Serif"/>
                <a:cs typeface="Microsoft Sans Serif"/>
              </a:rPr>
              <a:t>finally </a:t>
            </a:r>
            <a:r>
              <a:rPr dirty="0" sz="2600" spc="80">
                <a:solidFill>
                  <a:srgbClr val="171616"/>
                </a:solidFill>
                <a:latin typeface="Microsoft Sans Serif"/>
                <a:cs typeface="Microsoft Sans Serif"/>
              </a:rPr>
              <a:t>data </a:t>
            </a:r>
            <a:r>
              <a:rPr dirty="0" sz="2600" spc="85">
                <a:solidFill>
                  <a:srgbClr val="171616"/>
                </a:solidFill>
                <a:latin typeface="Microsoft Sans Serif"/>
                <a:cs typeface="Microsoft Sans Serif"/>
              </a:rPr>
              <a:t>modelling </a:t>
            </a:r>
            <a:r>
              <a:rPr dirty="0" sz="2600" spc="-68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55">
                <a:solidFill>
                  <a:srgbClr val="171616"/>
                </a:solidFill>
                <a:latin typeface="Microsoft Sans Serif"/>
                <a:cs typeface="Microsoft Sans Serif"/>
              </a:rPr>
              <a:t>to</a:t>
            </a:r>
            <a:r>
              <a:rPr dirty="0" sz="26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20">
                <a:solidFill>
                  <a:srgbClr val="171616"/>
                </a:solidFill>
                <a:latin typeface="Microsoft Sans Serif"/>
                <a:cs typeface="Microsoft Sans Serif"/>
              </a:rPr>
              <a:t>predit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1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dirty="0" sz="26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25">
                <a:solidFill>
                  <a:srgbClr val="171616"/>
                </a:solidFill>
                <a:latin typeface="Microsoft Sans Serif"/>
                <a:cs typeface="Microsoft Sans Serif"/>
              </a:rPr>
              <a:t>ourput.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82483" y="3781484"/>
            <a:ext cx="6505515" cy="65055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3126" y="1574887"/>
            <a:ext cx="952499" cy="952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454" y="1692367"/>
            <a:ext cx="10810240" cy="650113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2200" spc="-35" b="1">
                <a:solidFill>
                  <a:srgbClr val="171616"/>
                </a:solidFill>
                <a:latin typeface="Tahoma"/>
                <a:cs typeface="Tahoma"/>
              </a:rPr>
              <a:t>Features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We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use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171616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171616"/>
                </a:solidFill>
                <a:latin typeface="Microsoft Sans Serif"/>
                <a:cs typeface="Microsoft Sans Serif"/>
              </a:rPr>
              <a:t>13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171616"/>
                </a:solidFill>
                <a:latin typeface="Microsoft Sans Serif"/>
                <a:cs typeface="Microsoft Sans Serif"/>
              </a:rPr>
              <a:t>features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171616"/>
                </a:solidFill>
                <a:latin typeface="Microsoft Sans Serif"/>
                <a:cs typeface="Microsoft Sans Serif"/>
              </a:rPr>
              <a:t>(X)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171616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171616"/>
                </a:solidFill>
                <a:latin typeface="Microsoft Sans Serif"/>
                <a:cs typeface="Microsoft Sans Serif"/>
              </a:rPr>
              <a:t>determine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171616"/>
                </a:solidFill>
                <a:latin typeface="Microsoft Sans Serif"/>
                <a:cs typeface="Microsoft Sans Serif"/>
              </a:rPr>
              <a:t>our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171616"/>
                </a:solidFill>
                <a:latin typeface="Microsoft Sans Serif"/>
                <a:cs typeface="Microsoft Sans Serif"/>
              </a:rPr>
              <a:t>predictor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171616"/>
                </a:solidFill>
                <a:latin typeface="Microsoft Sans Serif"/>
                <a:cs typeface="Microsoft Sans Serif"/>
              </a:rPr>
              <a:t>(Y):</a:t>
            </a:r>
            <a:endParaRPr sz="2200">
              <a:latin typeface="Microsoft Sans Serif"/>
              <a:cs typeface="Microsoft Sans Serif"/>
            </a:endParaRPr>
          </a:p>
          <a:p>
            <a:pPr marL="488950" indent="-263525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489584" algn="l"/>
              </a:tabLst>
            </a:pPr>
            <a:r>
              <a:rPr dirty="0" sz="2200" spc="-30">
                <a:solidFill>
                  <a:srgbClr val="171616"/>
                </a:solidFill>
                <a:latin typeface="Microsoft Sans Serif"/>
                <a:cs typeface="Microsoft Sans Serif"/>
              </a:rPr>
              <a:t>Age.</a:t>
            </a:r>
            <a:endParaRPr sz="2200">
              <a:latin typeface="Microsoft Sans Serif"/>
              <a:cs typeface="Microsoft Sans Serif"/>
            </a:endParaRPr>
          </a:p>
          <a:p>
            <a:pPr marL="488950" indent="-263525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489584" algn="l"/>
              </a:tabLst>
            </a:pPr>
            <a:r>
              <a:rPr dirty="0" sz="2200" spc="-60">
                <a:solidFill>
                  <a:srgbClr val="171616"/>
                </a:solidFill>
                <a:latin typeface="Microsoft Sans Serif"/>
                <a:cs typeface="Microsoft Sans Serif"/>
              </a:rPr>
              <a:t>Sex: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171616"/>
                </a:solidFill>
                <a:latin typeface="Microsoft Sans Serif"/>
                <a:cs typeface="Microsoft Sans Serif"/>
              </a:rPr>
              <a:t>1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=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Male,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171616"/>
                </a:solidFill>
                <a:latin typeface="Microsoft Sans Serif"/>
                <a:cs typeface="Microsoft Sans Serif"/>
              </a:rPr>
              <a:t>0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=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171616"/>
                </a:solidFill>
                <a:latin typeface="Microsoft Sans Serif"/>
                <a:cs typeface="Microsoft Sans Serif"/>
              </a:rPr>
              <a:t>Female.</a:t>
            </a:r>
            <a:endParaRPr sz="2200">
              <a:latin typeface="Microsoft Sans Serif"/>
              <a:cs typeface="Microsoft Sans Serif"/>
            </a:endParaRPr>
          </a:p>
          <a:p>
            <a:pPr marL="488950" marR="495300" indent="-262890">
              <a:lnSpc>
                <a:spcPct val="113599"/>
              </a:lnSpc>
            </a:pPr>
            <a:r>
              <a:rPr dirty="0" sz="2200" spc="20">
                <a:solidFill>
                  <a:srgbClr val="171616"/>
                </a:solidFill>
                <a:latin typeface="Microsoft Sans Serif"/>
                <a:cs typeface="Microsoft Sans Serif"/>
              </a:rPr>
              <a:t>3.(cp)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171616"/>
                </a:solidFill>
                <a:latin typeface="Microsoft Sans Serif"/>
                <a:cs typeface="Microsoft Sans Serif"/>
              </a:rPr>
              <a:t>chest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171616"/>
                </a:solidFill>
                <a:latin typeface="Microsoft Sans Serif"/>
                <a:cs typeface="Microsoft Sans Serif"/>
              </a:rPr>
              <a:t>pain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171616"/>
                </a:solidFill>
                <a:latin typeface="Microsoft Sans Serif"/>
                <a:cs typeface="Microsoft Sans Serif"/>
              </a:rPr>
              <a:t>type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(4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171616"/>
                </a:solidFill>
                <a:latin typeface="Microsoft Sans Serif"/>
                <a:cs typeface="Microsoft Sans Serif"/>
              </a:rPr>
              <a:t>values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5">
                <a:solidFill>
                  <a:srgbClr val="171616"/>
                </a:solidFill>
                <a:latin typeface="Microsoft Sans Serif"/>
                <a:cs typeface="Microsoft Sans Serif"/>
              </a:rPr>
              <a:t>–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171616"/>
                </a:solidFill>
                <a:latin typeface="Microsoft Sans Serif"/>
                <a:cs typeface="Microsoft Sans Serif"/>
              </a:rPr>
              <a:t>Ordinal),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171616"/>
                </a:solidFill>
                <a:latin typeface="Microsoft Sans Serif"/>
                <a:cs typeface="Microsoft Sans Serif"/>
              </a:rPr>
              <a:t>1st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value: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171616"/>
                </a:solidFill>
                <a:latin typeface="Microsoft Sans Serif"/>
                <a:cs typeface="Microsoft Sans Serif"/>
              </a:rPr>
              <a:t>typical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171616"/>
                </a:solidFill>
                <a:latin typeface="Microsoft Sans Serif"/>
                <a:cs typeface="Microsoft Sans Serif"/>
              </a:rPr>
              <a:t>angina,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171616"/>
                </a:solidFill>
                <a:latin typeface="Microsoft Sans Serif"/>
                <a:cs typeface="Microsoft Sans Serif"/>
              </a:rPr>
              <a:t>2nd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value: </a:t>
            </a:r>
            <a:r>
              <a:rPr dirty="0" sz="2200" spc="-57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171616"/>
                </a:solidFill>
                <a:latin typeface="Microsoft Sans Serif"/>
                <a:cs typeface="Microsoft Sans Serif"/>
              </a:rPr>
              <a:t>atypical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171616"/>
                </a:solidFill>
                <a:latin typeface="Microsoft Sans Serif"/>
                <a:cs typeface="Microsoft Sans Serif"/>
              </a:rPr>
              <a:t>angina,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171616"/>
                </a:solidFill>
                <a:latin typeface="Microsoft Sans Serif"/>
                <a:cs typeface="Microsoft Sans Serif"/>
              </a:rPr>
              <a:t>3rd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value: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171616"/>
                </a:solidFill>
                <a:latin typeface="Microsoft Sans Serif"/>
                <a:cs typeface="Microsoft Sans Serif"/>
              </a:rPr>
              <a:t>non-anginal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171616"/>
                </a:solidFill>
                <a:latin typeface="Microsoft Sans Serif"/>
                <a:cs typeface="Microsoft Sans Serif"/>
              </a:rPr>
              <a:t>pain,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171616"/>
                </a:solidFill>
                <a:latin typeface="Microsoft Sans Serif"/>
                <a:cs typeface="Microsoft Sans Serif"/>
              </a:rPr>
              <a:t>4th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value: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171616"/>
                </a:solidFill>
                <a:latin typeface="Microsoft Sans Serif"/>
                <a:cs typeface="Microsoft Sans Serif"/>
              </a:rPr>
              <a:t>asymptomatic.</a:t>
            </a:r>
            <a:endParaRPr sz="2200">
              <a:latin typeface="Microsoft Sans Serif"/>
              <a:cs typeface="Microsoft Sans Serif"/>
            </a:endParaRPr>
          </a:p>
          <a:p>
            <a:pPr marL="226060">
              <a:lnSpc>
                <a:spcPct val="100000"/>
              </a:lnSpc>
              <a:spcBef>
                <a:spcPts val="359"/>
              </a:spcBef>
            </a:pPr>
            <a:r>
              <a:rPr dirty="0" sz="2200" spc="55">
                <a:solidFill>
                  <a:srgbClr val="171616"/>
                </a:solidFill>
                <a:latin typeface="Microsoft Sans Serif"/>
                <a:cs typeface="Microsoft Sans Serif"/>
              </a:rPr>
              <a:t>4.(trestbps)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171616"/>
                </a:solidFill>
                <a:latin typeface="Microsoft Sans Serif"/>
                <a:cs typeface="Microsoft Sans Serif"/>
              </a:rPr>
              <a:t>resting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171616"/>
                </a:solidFill>
                <a:latin typeface="Microsoft Sans Serif"/>
                <a:cs typeface="Microsoft Sans Serif"/>
              </a:rPr>
              <a:t>blood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171616"/>
                </a:solidFill>
                <a:latin typeface="Microsoft Sans Serif"/>
                <a:cs typeface="Microsoft Sans Serif"/>
              </a:rPr>
              <a:t>pressure.</a:t>
            </a:r>
            <a:endParaRPr sz="2200">
              <a:latin typeface="Microsoft Sans Serif"/>
              <a:cs typeface="Microsoft Sans Serif"/>
            </a:endParaRPr>
          </a:p>
          <a:p>
            <a:pPr marL="226060">
              <a:lnSpc>
                <a:spcPct val="100000"/>
              </a:lnSpc>
              <a:spcBef>
                <a:spcPts val="359"/>
              </a:spcBef>
            </a:pPr>
            <a:r>
              <a:rPr dirty="0" sz="2200" spc="35">
                <a:solidFill>
                  <a:srgbClr val="171616"/>
                </a:solidFill>
                <a:latin typeface="Microsoft Sans Serif"/>
                <a:cs typeface="Microsoft Sans Serif"/>
              </a:rPr>
              <a:t>5.(chol)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171616"/>
                </a:solidFill>
                <a:latin typeface="Microsoft Sans Serif"/>
                <a:cs typeface="Microsoft Sans Serif"/>
              </a:rPr>
              <a:t>serum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171616"/>
                </a:solidFill>
                <a:latin typeface="Microsoft Sans Serif"/>
                <a:cs typeface="Microsoft Sans Serif"/>
              </a:rPr>
              <a:t>cholesterol.</a:t>
            </a:r>
            <a:endParaRPr sz="2200">
              <a:latin typeface="Microsoft Sans Serif"/>
              <a:cs typeface="Microsoft Sans Serif"/>
            </a:endParaRPr>
          </a:p>
          <a:p>
            <a:pPr marL="226060">
              <a:lnSpc>
                <a:spcPct val="100000"/>
              </a:lnSpc>
              <a:spcBef>
                <a:spcPts val="355"/>
              </a:spcBef>
            </a:pP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6.(Fbs) </a:t>
            </a:r>
            <a:r>
              <a:rPr dirty="0" sz="2200" spc="455">
                <a:solidFill>
                  <a:srgbClr val="171616"/>
                </a:solidFill>
                <a:latin typeface="Microsoft Sans Serif"/>
                <a:cs typeface="Microsoft Sans Serif"/>
              </a:rPr>
              <a:t>–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171616"/>
                </a:solidFill>
                <a:latin typeface="Microsoft Sans Serif"/>
                <a:cs typeface="Microsoft Sans Serif"/>
              </a:rPr>
              <a:t>fasting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171616"/>
                </a:solidFill>
                <a:latin typeface="Microsoft Sans Serif"/>
                <a:cs typeface="Microsoft Sans Serif"/>
              </a:rPr>
              <a:t>blood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171616"/>
                </a:solidFill>
                <a:latin typeface="Microsoft Sans Serif"/>
                <a:cs typeface="Microsoft Sans Serif"/>
              </a:rPr>
              <a:t>sugar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&gt;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171616"/>
                </a:solidFill>
                <a:latin typeface="Microsoft Sans Serif"/>
                <a:cs typeface="Microsoft Sans Serif"/>
              </a:rPr>
              <a:t>120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171616"/>
                </a:solidFill>
                <a:latin typeface="Microsoft Sans Serif"/>
                <a:cs typeface="Microsoft Sans Serif"/>
              </a:rPr>
              <a:t>mg/dl.</a:t>
            </a:r>
            <a:endParaRPr sz="2200">
              <a:latin typeface="Microsoft Sans Serif"/>
              <a:cs typeface="Microsoft Sans Serif"/>
            </a:endParaRPr>
          </a:p>
          <a:p>
            <a:pPr marL="226060">
              <a:lnSpc>
                <a:spcPct val="100000"/>
              </a:lnSpc>
              <a:spcBef>
                <a:spcPts val="360"/>
              </a:spcBef>
            </a:pP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7.(restecg)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5">
                <a:solidFill>
                  <a:srgbClr val="171616"/>
                </a:solidFill>
                <a:latin typeface="Microsoft Sans Serif"/>
                <a:cs typeface="Microsoft Sans Serif"/>
              </a:rPr>
              <a:t>–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171616"/>
                </a:solidFill>
                <a:latin typeface="Microsoft Sans Serif"/>
                <a:cs typeface="Microsoft Sans Serif"/>
              </a:rPr>
              <a:t>resting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171616"/>
                </a:solidFill>
                <a:latin typeface="Microsoft Sans Serif"/>
                <a:cs typeface="Microsoft Sans Serif"/>
              </a:rPr>
              <a:t>electrocardiography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171616"/>
                </a:solidFill>
                <a:latin typeface="Microsoft Sans Serif"/>
                <a:cs typeface="Microsoft Sans Serif"/>
              </a:rPr>
              <a:t>results.</a:t>
            </a:r>
            <a:endParaRPr sz="2200">
              <a:latin typeface="Microsoft Sans Serif"/>
              <a:cs typeface="Microsoft Sans Serif"/>
            </a:endParaRPr>
          </a:p>
          <a:p>
            <a:pPr marL="226060">
              <a:lnSpc>
                <a:spcPct val="100000"/>
              </a:lnSpc>
              <a:spcBef>
                <a:spcPts val="360"/>
              </a:spcBef>
            </a:pPr>
            <a:r>
              <a:rPr dirty="0" sz="2200" spc="40">
                <a:solidFill>
                  <a:srgbClr val="171616"/>
                </a:solidFill>
                <a:latin typeface="Microsoft Sans Serif"/>
                <a:cs typeface="Microsoft Sans Serif"/>
              </a:rPr>
              <a:t>8.(thalach)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5">
                <a:solidFill>
                  <a:srgbClr val="171616"/>
                </a:solidFill>
                <a:latin typeface="Microsoft Sans Serif"/>
                <a:cs typeface="Microsoft Sans Serif"/>
              </a:rPr>
              <a:t>–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171616"/>
                </a:solidFill>
                <a:latin typeface="Microsoft Sans Serif"/>
                <a:cs typeface="Microsoft Sans Serif"/>
              </a:rPr>
              <a:t>maximum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171616"/>
                </a:solidFill>
                <a:latin typeface="Microsoft Sans Serif"/>
                <a:cs typeface="Microsoft Sans Serif"/>
              </a:rPr>
              <a:t>heart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171616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achieved.</a:t>
            </a:r>
            <a:endParaRPr sz="2200">
              <a:latin typeface="Microsoft Sans Serif"/>
              <a:cs typeface="Microsoft Sans Serif"/>
            </a:endParaRPr>
          </a:p>
          <a:p>
            <a:pPr marL="226060">
              <a:lnSpc>
                <a:spcPct val="100000"/>
              </a:lnSpc>
              <a:spcBef>
                <a:spcPts val="360"/>
              </a:spcBef>
            </a:pPr>
            <a:r>
              <a:rPr dirty="0" sz="2200" spc="20">
                <a:solidFill>
                  <a:srgbClr val="171616"/>
                </a:solidFill>
                <a:latin typeface="Microsoft Sans Serif"/>
                <a:cs typeface="Microsoft Sans Serif"/>
              </a:rPr>
              <a:t>9.(exang)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5">
                <a:solidFill>
                  <a:srgbClr val="171616"/>
                </a:solidFill>
                <a:latin typeface="Microsoft Sans Serif"/>
                <a:cs typeface="Microsoft Sans Serif"/>
              </a:rPr>
              <a:t>–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171616"/>
                </a:solidFill>
                <a:latin typeface="Microsoft Sans Serif"/>
                <a:cs typeface="Microsoft Sans Serif"/>
              </a:rPr>
              <a:t>exercise-induced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171616"/>
                </a:solidFill>
                <a:latin typeface="Microsoft Sans Serif"/>
                <a:cs typeface="Microsoft Sans Serif"/>
              </a:rPr>
              <a:t>angina.</a:t>
            </a:r>
            <a:endParaRPr sz="2200">
              <a:latin typeface="Microsoft Sans Serif"/>
              <a:cs typeface="Microsoft Sans Serif"/>
            </a:endParaRPr>
          </a:p>
          <a:p>
            <a:pPr marL="66040">
              <a:lnSpc>
                <a:spcPct val="100000"/>
              </a:lnSpc>
              <a:spcBef>
                <a:spcPts val="359"/>
              </a:spcBef>
            </a:pPr>
            <a:r>
              <a:rPr dirty="0" sz="2200" spc="45">
                <a:solidFill>
                  <a:srgbClr val="171616"/>
                </a:solidFill>
                <a:latin typeface="Microsoft Sans Serif"/>
                <a:cs typeface="Microsoft Sans Serif"/>
              </a:rPr>
              <a:t>10.(oldpeak)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5">
                <a:solidFill>
                  <a:srgbClr val="171616"/>
                </a:solidFill>
                <a:latin typeface="Microsoft Sans Serif"/>
                <a:cs typeface="Microsoft Sans Serif"/>
              </a:rPr>
              <a:t>–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95">
                <a:solidFill>
                  <a:srgbClr val="171616"/>
                </a:solidFill>
                <a:latin typeface="Microsoft Sans Serif"/>
                <a:cs typeface="Microsoft Sans Serif"/>
              </a:rPr>
              <a:t>ST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171616"/>
                </a:solidFill>
                <a:latin typeface="Microsoft Sans Serif"/>
                <a:cs typeface="Microsoft Sans Serif"/>
              </a:rPr>
              <a:t>depression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caused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171616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171616"/>
                </a:solidFill>
                <a:latin typeface="Microsoft Sans Serif"/>
                <a:cs typeface="Microsoft Sans Serif"/>
              </a:rPr>
              <a:t>exercise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171616"/>
                </a:solidFill>
                <a:latin typeface="Microsoft Sans Serif"/>
                <a:cs typeface="Microsoft Sans Serif"/>
              </a:rPr>
              <a:t>relative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171616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171616"/>
                </a:solidFill>
                <a:latin typeface="Microsoft Sans Serif"/>
                <a:cs typeface="Microsoft Sans Serif"/>
              </a:rPr>
              <a:t>rest.</a:t>
            </a:r>
            <a:endParaRPr sz="2200">
              <a:latin typeface="Microsoft Sans Serif"/>
              <a:cs typeface="Microsoft Sans Serif"/>
            </a:endParaRPr>
          </a:p>
          <a:p>
            <a:pPr marL="66040">
              <a:lnSpc>
                <a:spcPct val="100000"/>
              </a:lnSpc>
              <a:spcBef>
                <a:spcPts val="359"/>
              </a:spcBef>
            </a:pPr>
            <a:r>
              <a:rPr dirty="0" sz="2200" spc="30">
                <a:solidFill>
                  <a:srgbClr val="171616"/>
                </a:solidFill>
                <a:latin typeface="Microsoft Sans Serif"/>
                <a:cs typeface="Microsoft Sans Serif"/>
              </a:rPr>
              <a:t>11.(slope)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5">
                <a:solidFill>
                  <a:srgbClr val="171616"/>
                </a:solidFill>
                <a:latin typeface="Microsoft Sans Serif"/>
                <a:cs typeface="Microsoft Sans Serif"/>
              </a:rPr>
              <a:t>–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171616"/>
                </a:solidFill>
                <a:latin typeface="Microsoft Sans Serif"/>
                <a:cs typeface="Microsoft Sans Serif"/>
              </a:rPr>
              <a:t>slope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171616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171616"/>
                </a:solidFill>
                <a:latin typeface="Microsoft Sans Serif"/>
                <a:cs typeface="Microsoft Sans Serif"/>
              </a:rPr>
              <a:t>peak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171616"/>
                </a:solidFill>
                <a:latin typeface="Microsoft Sans Serif"/>
                <a:cs typeface="Microsoft Sans Serif"/>
              </a:rPr>
              <a:t>exercise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95">
                <a:solidFill>
                  <a:srgbClr val="171616"/>
                </a:solidFill>
                <a:latin typeface="Microsoft Sans Serif"/>
                <a:cs typeface="Microsoft Sans Serif"/>
              </a:rPr>
              <a:t>ST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171616"/>
                </a:solidFill>
                <a:latin typeface="Microsoft Sans Serif"/>
                <a:cs typeface="Microsoft Sans Serif"/>
              </a:rPr>
              <a:t>segment.</a:t>
            </a:r>
            <a:endParaRPr sz="2200">
              <a:latin typeface="Microsoft Sans Serif"/>
              <a:cs typeface="Microsoft Sans Serif"/>
            </a:endParaRPr>
          </a:p>
          <a:p>
            <a:pPr marL="66040">
              <a:lnSpc>
                <a:spcPct val="100000"/>
              </a:lnSpc>
              <a:spcBef>
                <a:spcPts val="355"/>
              </a:spcBef>
            </a:pPr>
            <a:r>
              <a:rPr dirty="0" sz="2200" spc="5">
                <a:solidFill>
                  <a:srgbClr val="171616"/>
                </a:solidFill>
                <a:latin typeface="Microsoft Sans Serif"/>
                <a:cs typeface="Microsoft Sans Serif"/>
              </a:rPr>
              <a:t>12.(ca)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5">
                <a:solidFill>
                  <a:srgbClr val="171616"/>
                </a:solidFill>
                <a:latin typeface="Microsoft Sans Serif"/>
                <a:cs typeface="Microsoft Sans Serif"/>
              </a:rPr>
              <a:t>–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171616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171616"/>
                </a:solidFill>
                <a:latin typeface="Microsoft Sans Serif"/>
                <a:cs typeface="Microsoft Sans Serif"/>
              </a:rPr>
              <a:t>number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171616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171616"/>
                </a:solidFill>
                <a:latin typeface="Microsoft Sans Serif"/>
                <a:cs typeface="Microsoft Sans Serif"/>
              </a:rPr>
              <a:t>major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vessels </a:t>
            </a:r>
            <a:r>
              <a:rPr dirty="0" sz="2200" spc="70">
                <a:solidFill>
                  <a:srgbClr val="171616"/>
                </a:solidFill>
                <a:latin typeface="Microsoft Sans Serif"/>
                <a:cs typeface="Microsoft Sans Serif"/>
              </a:rPr>
              <a:t>colored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171616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1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171616"/>
                </a:solidFill>
                <a:latin typeface="Microsoft Sans Serif"/>
                <a:cs typeface="Microsoft Sans Serif"/>
              </a:rPr>
              <a:t>fluoroscopy.</a:t>
            </a:r>
            <a:endParaRPr sz="2200">
              <a:latin typeface="Microsoft Sans Serif"/>
              <a:cs typeface="Microsoft Sans Serif"/>
            </a:endParaRPr>
          </a:p>
          <a:p>
            <a:pPr marL="488950" marR="5080" indent="-422909">
              <a:lnSpc>
                <a:spcPct val="113599"/>
              </a:lnSpc>
            </a:pPr>
            <a:r>
              <a:rPr dirty="0" sz="2200" spc="45">
                <a:solidFill>
                  <a:srgbClr val="171616"/>
                </a:solidFill>
                <a:latin typeface="Microsoft Sans Serif"/>
                <a:cs typeface="Microsoft Sans Serif"/>
              </a:rPr>
              <a:t>13.(thal)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5">
                <a:solidFill>
                  <a:srgbClr val="171616"/>
                </a:solidFill>
                <a:latin typeface="Microsoft Sans Serif"/>
                <a:cs typeface="Microsoft Sans Serif"/>
              </a:rPr>
              <a:t>–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171616"/>
                </a:solidFill>
                <a:latin typeface="Microsoft Sans Serif"/>
                <a:cs typeface="Microsoft Sans Serif"/>
              </a:rPr>
              <a:t>maximum</a:t>
            </a:r>
            <a:r>
              <a:rPr dirty="0" sz="2200" spc="-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171616"/>
                </a:solidFill>
                <a:latin typeface="Microsoft Sans Serif"/>
                <a:cs typeface="Microsoft Sans Serif"/>
              </a:rPr>
              <a:t>heart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171616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171616"/>
                </a:solidFill>
                <a:latin typeface="Microsoft Sans Serif"/>
                <a:cs typeface="Microsoft Sans Serif"/>
              </a:rPr>
              <a:t>achieved</a:t>
            </a:r>
            <a:r>
              <a:rPr dirty="0" sz="2200" spc="-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171616"/>
                </a:solidFill>
                <a:latin typeface="Microsoft Sans Serif"/>
                <a:cs typeface="Microsoft Sans Serif"/>
              </a:rPr>
              <a:t>(Ordinal),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171616"/>
                </a:solidFill>
                <a:latin typeface="Microsoft Sans Serif"/>
                <a:cs typeface="Microsoft Sans Serif"/>
              </a:rPr>
              <a:t>3</a:t>
            </a:r>
            <a:r>
              <a:rPr dirty="0" sz="2200" spc="-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=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171616"/>
                </a:solidFill>
                <a:latin typeface="Microsoft Sans Serif"/>
                <a:cs typeface="Microsoft Sans Serif"/>
              </a:rPr>
              <a:t>normal,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171616"/>
                </a:solidFill>
                <a:latin typeface="Microsoft Sans Serif"/>
                <a:cs typeface="Microsoft Sans Serif"/>
              </a:rPr>
              <a:t>6</a:t>
            </a:r>
            <a:r>
              <a:rPr dirty="0" sz="2200" spc="-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=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171616"/>
                </a:solidFill>
                <a:latin typeface="Microsoft Sans Serif"/>
                <a:cs typeface="Microsoft Sans Serif"/>
              </a:rPr>
              <a:t>fixed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171616"/>
                </a:solidFill>
                <a:latin typeface="Microsoft Sans Serif"/>
                <a:cs typeface="Microsoft Sans Serif"/>
              </a:rPr>
              <a:t>defect,</a:t>
            </a:r>
            <a:r>
              <a:rPr dirty="0" sz="2200" spc="-5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171616"/>
                </a:solidFill>
                <a:latin typeface="Microsoft Sans Serif"/>
                <a:cs typeface="Microsoft Sans Serif"/>
              </a:rPr>
              <a:t>7</a:t>
            </a:r>
            <a:r>
              <a:rPr dirty="0" sz="2200" spc="-1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171616"/>
                </a:solidFill>
                <a:latin typeface="Microsoft Sans Serif"/>
                <a:cs typeface="Microsoft Sans Serif"/>
              </a:rPr>
              <a:t>= </a:t>
            </a:r>
            <a:r>
              <a:rPr dirty="0" sz="2200" spc="-57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171616"/>
                </a:solidFill>
                <a:latin typeface="Microsoft Sans Serif"/>
                <a:cs typeface="Microsoft Sans Serif"/>
              </a:rPr>
              <a:t>reversible</a:t>
            </a:r>
            <a:r>
              <a:rPr dirty="0" sz="2200" spc="-2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171616"/>
                </a:solidFill>
                <a:latin typeface="Microsoft Sans Serif"/>
                <a:cs typeface="Microsoft Sans Serif"/>
              </a:rPr>
              <a:t>defect.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17673" y="0"/>
            <a:ext cx="310959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305" b="1">
                <a:solidFill>
                  <a:srgbClr val="171616"/>
                </a:solidFill>
                <a:latin typeface="Arial"/>
                <a:cs typeface="Arial"/>
              </a:rPr>
              <a:t>features</a:t>
            </a:r>
            <a:endParaRPr sz="5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0"/>
            <a:ext cx="542925" cy="542925"/>
            <a:chOff x="1028700" y="1028700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3"/>
              <a:ext cx="180677" cy="24525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650613" y="3016"/>
            <a:ext cx="14984730" cy="10276205"/>
            <a:chOff x="1650613" y="3016"/>
            <a:chExt cx="14984730" cy="102762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4083" y="3016"/>
              <a:ext cx="11359833" cy="56704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613" y="4191568"/>
              <a:ext cx="14984471" cy="60873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18852" y="5919577"/>
            <a:ext cx="6917690" cy="433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332230">
              <a:lnSpc>
                <a:spcPct val="100000"/>
              </a:lnSpc>
              <a:spcBef>
                <a:spcPts val="100"/>
              </a:spcBef>
            </a:pPr>
            <a:r>
              <a:rPr dirty="0" sz="5600" spc="-3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600" spc="4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600" spc="3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600" spc="37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560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600" spc="-3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600" spc="9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600" spc="34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600" spc="38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5600" spc="1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600" spc="9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5600" spc="38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5600" spc="3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600" spc="37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5600" spc="-27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5600">
              <a:latin typeface="Arial"/>
              <a:cs typeface="Arial"/>
            </a:endParaRPr>
          </a:p>
          <a:p>
            <a:pPr marL="1703070" marR="445134" indent="-1703705">
              <a:lnSpc>
                <a:spcPct val="100000"/>
              </a:lnSpc>
              <a:spcBef>
                <a:spcPts val="180"/>
              </a:spcBef>
              <a:buAutoNum type="arabicPlain"/>
              <a:tabLst>
                <a:tab pos="1703705" algn="l"/>
              </a:tabLst>
            </a:pPr>
            <a:r>
              <a:rPr dirty="0" sz="4000" spc="7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40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85">
                <a:solidFill>
                  <a:srgbClr val="FFFFFF"/>
                </a:solidFill>
                <a:latin typeface="Microsoft Sans Serif"/>
                <a:cs typeface="Microsoft Sans Serif"/>
              </a:rPr>
              <a:t>Wrangling</a:t>
            </a:r>
            <a:endParaRPr sz="4000">
              <a:latin typeface="Microsoft Sans Serif"/>
              <a:cs typeface="Microsoft Sans Serif"/>
            </a:endParaRPr>
          </a:p>
          <a:p>
            <a:pPr marL="1101090" marR="1546225">
              <a:lnSpc>
                <a:spcPct val="115599"/>
              </a:lnSpc>
              <a:buAutoNum type="arabicPlain"/>
              <a:tabLst>
                <a:tab pos="1555750" algn="l"/>
              </a:tabLst>
            </a:pPr>
            <a:r>
              <a:rPr dirty="0" sz="4000" spc="95">
                <a:solidFill>
                  <a:srgbClr val="FFFFFF"/>
                </a:solidFill>
                <a:latin typeface="Microsoft Sans Serif"/>
                <a:cs typeface="Microsoft Sans Serif"/>
              </a:rPr>
              <a:t>Conducting</a:t>
            </a:r>
            <a:r>
              <a:rPr dirty="0" sz="40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190">
                <a:solidFill>
                  <a:srgbClr val="FFFFFF"/>
                </a:solidFill>
                <a:latin typeface="Microsoft Sans Serif"/>
                <a:cs typeface="Microsoft Sans Serif"/>
              </a:rPr>
              <a:t>EDA </a:t>
            </a:r>
            <a:r>
              <a:rPr dirty="0" sz="4000" spc="-10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5">
                <a:solidFill>
                  <a:srgbClr val="FFFFFF"/>
                </a:solidFill>
                <a:latin typeface="Microsoft Sans Serif"/>
                <a:cs typeface="Microsoft Sans Serif"/>
              </a:rPr>
              <a:t>3-</a:t>
            </a:r>
            <a:r>
              <a:rPr dirty="0" sz="40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75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40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7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4000">
              <a:latin typeface="Microsoft Sans Serif"/>
              <a:cs typeface="Microsoft Sans Serif"/>
            </a:endParaRPr>
          </a:p>
          <a:p>
            <a:pPr algn="ctr" marL="12700" marR="457834">
              <a:lnSpc>
                <a:spcPct val="115599"/>
              </a:lnSpc>
              <a:tabLst>
                <a:tab pos="730250" algn="l"/>
              </a:tabLst>
            </a:pPr>
            <a:r>
              <a:rPr dirty="0" sz="4000" spc="5">
                <a:solidFill>
                  <a:srgbClr val="FFFFFF"/>
                </a:solidFill>
                <a:latin typeface="Microsoft Sans Serif"/>
                <a:cs typeface="Microsoft Sans Serif"/>
              </a:rPr>
              <a:t>4-	</a:t>
            </a:r>
            <a:r>
              <a:rPr dirty="0" sz="4000" spc="105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dirty="0" sz="40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14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dirty="0" sz="4000" spc="-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8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dirty="0" sz="4000" spc="-10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5">
                <a:solidFill>
                  <a:srgbClr val="FFFFFF"/>
                </a:solidFill>
                <a:latin typeface="Microsoft Sans Serif"/>
                <a:cs typeface="Microsoft Sans Serif"/>
              </a:rPr>
              <a:t>5-</a:t>
            </a:r>
            <a:r>
              <a:rPr dirty="0" sz="40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4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dirty="0" sz="40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35">
                <a:solidFill>
                  <a:srgbClr val="FFFFFF"/>
                </a:solidFill>
                <a:latin typeface="Microsoft Sans Serif"/>
                <a:cs typeface="Microsoft Sans Serif"/>
              </a:rPr>
              <a:t>ANN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8"/>
            <a:ext cx="952499" cy="952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0008" y="1796980"/>
            <a:ext cx="12525374" cy="6696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87166" y="6854776"/>
            <a:ext cx="2012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4"/>
            <a:ext cx="952499" cy="952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1081" y="1028700"/>
            <a:ext cx="12896849" cy="58388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4"/>
            <a:ext cx="952499" cy="952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940" y="2648403"/>
            <a:ext cx="13088945" cy="52048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3363" y="7130998"/>
            <a:ext cx="7473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dipiscin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31455" y="6822350"/>
            <a:ext cx="337312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9770" marR="5080" indent="-687705">
              <a:lnSpc>
                <a:spcPct val="113300"/>
              </a:lnSpc>
              <a:spcBef>
                <a:spcPts val="100"/>
              </a:spcBef>
              <a:tabLst>
                <a:tab pos="765810" algn="l"/>
                <a:tab pos="1090930" algn="l"/>
                <a:tab pos="1428750" algn="l"/>
                <a:tab pos="1950085" algn="l"/>
                <a:tab pos="2646680" algn="l"/>
                <a:tab pos="2981960" algn="l"/>
              </a:tabLst>
            </a:pP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em		</a:t>
            </a:r>
            <a:r>
              <a:rPr dirty="0" sz="1600" spc="1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do	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r	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0">
                <a:solidFill>
                  <a:srgbClr val="FFFFFF"/>
                </a:solidFill>
                <a:latin typeface="Trebuchet MS"/>
                <a:cs typeface="Trebuchet MS"/>
              </a:rPr>
              <a:t>,	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n	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cte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el	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sed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eiusmod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tempor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0381" y="7407223"/>
            <a:ext cx="34950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incididunt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labore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et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dolore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magna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2304" y="6191067"/>
            <a:ext cx="2622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000" spc="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53392" y="6822350"/>
            <a:ext cx="2791460" cy="85407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355"/>
              </a:spcBef>
              <a:tabLst>
                <a:tab pos="1318260" algn="l"/>
              </a:tabLst>
            </a:pP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ips	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600">
              <a:latin typeface="Trebuchet MS"/>
              <a:cs typeface="Trebuchet MS"/>
            </a:endParaRPr>
          </a:p>
          <a:p>
            <a:pPr marL="12700" marR="5080" indent="112395">
              <a:lnSpc>
                <a:spcPct val="113300"/>
              </a:lnSpc>
              <a:tabLst>
                <a:tab pos="574040" algn="l"/>
                <a:tab pos="1299210" algn="l"/>
                <a:tab pos="2089785" algn="l"/>
              </a:tabLst>
            </a:pP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di	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cing	</a:t>
            </a:r>
            <a:r>
              <a:rPr dirty="0" sz="1600" spc="-2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4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ei 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incididunt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labore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et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dolore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19625" y="6191067"/>
            <a:ext cx="3587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000" spc="6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7"/>
            <a:ext cx="952499" cy="952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6180" y="702963"/>
            <a:ext cx="11410948" cy="792479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01331" y="7129709"/>
          <a:ext cx="2431415" cy="829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/>
                <a:gridCol w="749934"/>
                <a:gridCol w="741680"/>
                <a:gridCol w="478155"/>
              </a:tblGrid>
              <a:tr h="55267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825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187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970"/>
                </a:tc>
              </a:tr>
              <a:tr h="2764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 algn="ctr" marR="850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20381" y="6191064"/>
            <a:ext cx="2577465" cy="933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Lorem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ipsum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dolor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sit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21245" y="8471483"/>
            <a:ext cx="4743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58" y="226995"/>
            <a:ext cx="952499" cy="952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1147" y="2542670"/>
            <a:ext cx="12294146" cy="55872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20381" y="7098572"/>
            <a:ext cx="3684270" cy="854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2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15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15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incididunt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ut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labore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et </a:t>
            </a: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dolore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magna 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aliqua.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enim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53392" y="7098572"/>
            <a:ext cx="2490470" cy="854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2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incididunt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labore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et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dol </a:t>
            </a:r>
            <a:r>
              <a:rPr dirty="0" sz="16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aliqua.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enim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5865" y="311150"/>
            <a:ext cx="843407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>
                <a:latin typeface="Verdana"/>
                <a:cs typeface="Verdana"/>
              </a:rPr>
              <a:t>Label</a:t>
            </a:r>
            <a:r>
              <a:rPr dirty="0" spc="-960">
                <a:latin typeface="Verdana"/>
                <a:cs typeface="Verdana"/>
              </a:rPr>
              <a:t> </a:t>
            </a:r>
            <a:r>
              <a:rPr dirty="0" spc="-80">
                <a:latin typeface="Verdana"/>
                <a:cs typeface="Verdana"/>
              </a:rPr>
              <a:t>Encoding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Ayush Jain</dc:creator>
  <cp:keywords>DAFRfMOKIZE,BAEvVbIILWk</cp:keywords>
  <dc:title>Report on Heart disease prediction</dc:title>
  <dcterms:created xsi:type="dcterms:W3CDTF">2022-11-09T21:31:28Z</dcterms:created>
  <dcterms:modified xsi:type="dcterms:W3CDTF">2022-11-09T21:31:28Z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2022-11-09T00:00:00Z</vt:filetime>
  </property>
  <property fmtid="{D5CDD505-2E9C-101B-9397-08002B2CF9AE}" pid="3" name="Creator">
    <vt:lpwstr>Canva</vt:lpwstr>
  </property>
  <property fmtid="{D5CDD505-2E9C-101B-9397-08002B2CF9AE}" pid="4" name="LastSaved">
    <vt:filetime>2022-11-09T00:00:00Z</vt:filetime>
  </property>
</Properties>
</file>